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21"/>
  </p:notesMasterIdLst>
  <p:handoutMasterIdLst>
    <p:handoutMasterId r:id="rId22"/>
  </p:handoutMasterIdLst>
  <p:sldIdLst>
    <p:sldId id="256" r:id="rId3"/>
    <p:sldId id="257" r:id="rId4"/>
    <p:sldId id="258" r:id="rId5"/>
    <p:sldId id="264" r:id="rId6"/>
    <p:sldId id="260" r:id="rId7"/>
    <p:sldId id="268" r:id="rId8"/>
    <p:sldId id="290" r:id="rId9"/>
    <p:sldId id="269" r:id="rId10"/>
    <p:sldId id="271" r:id="rId11"/>
    <p:sldId id="292" r:id="rId12"/>
    <p:sldId id="261" r:id="rId13"/>
    <p:sldId id="298" r:id="rId14"/>
    <p:sldId id="299" r:id="rId15"/>
    <p:sldId id="304" r:id="rId16"/>
    <p:sldId id="262" r:id="rId17"/>
    <p:sldId id="277" r:id="rId18"/>
    <p:sldId id="278" r:id="rId19"/>
    <p:sldId id="259" r:id="rId20"/>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46EF160-8E6C-46F9-ABA1-3280F77141F4}">
          <p14:sldIdLst>
            <p14:sldId id="256"/>
            <p14:sldId id="257"/>
            <p14:sldId id="258"/>
            <p14:sldId id="264"/>
            <p14:sldId id="260"/>
            <p14:sldId id="268"/>
          </p14:sldIdLst>
        </p14:section>
        <p14:section name="无标题节" id="{531EF6AB-DCD2-4DE0-A70C-79A2451DD9BA}">
          <p14:sldIdLst>
            <p14:sldId id="290"/>
            <p14:sldId id="269"/>
            <p14:sldId id="271"/>
            <p14:sldId id="292"/>
            <p14:sldId id="261"/>
            <p14:sldId id="298"/>
            <p14:sldId id="299"/>
            <p14:sldId id="304"/>
            <p14:sldId id="262"/>
            <p14:sldId id="277"/>
            <p14:sldId id="278"/>
            <p14:sldId id="259"/>
          </p14:sldIdLst>
        </p14:section>
      </p14:sectionLst>
    </p:ext>
    <p:ext uri="{EFAFB233-063F-42B5-8137-9DF3F51BA10A}">
      <p15:sldGuideLst xmlns:p15="http://schemas.microsoft.com/office/powerpoint/2012/main">
        <p15:guide id="1" pos="347" userDrawn="1">
          <p15:clr>
            <a:srgbClr val="A4A3A4"/>
          </p15:clr>
        </p15:guide>
        <p15:guide id="2" orient="horz" pos="1130" userDrawn="1">
          <p15:clr>
            <a:srgbClr val="A4A3A4"/>
          </p15:clr>
        </p15:guide>
        <p15:guide id="3" pos="73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CC4"/>
    <a:srgbClr val="33FBAF"/>
    <a:srgbClr val="016A54"/>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4" autoAdjust="0"/>
    <p:restoredTop sz="87167" autoAdjust="0"/>
  </p:normalViewPr>
  <p:slideViewPr>
    <p:cSldViewPr snapToGrid="0" showGuides="1">
      <p:cViewPr varScale="1">
        <p:scale>
          <a:sx n="72" d="100"/>
          <a:sy n="72" d="100"/>
        </p:scale>
        <p:origin x="112" y="36"/>
      </p:cViewPr>
      <p:guideLst>
        <p:guide pos="347"/>
        <p:guide orient="horz" pos="1130"/>
        <p:guide pos="7342"/>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t>2023/12/17</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D2A48B96-639E-45A3-A0BA-2464DFDB1FAA}" type="datetimeFigureOut">
              <a:rPr lang="zh-CN" altLang="en-US" smtClean="0"/>
              <a:t>2023/12/17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A6837353-30EB-4A48-80EB-173D804AEFB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dirty="0"/>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dirty="0"/>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dirty="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2023/12/17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12/17/2023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5C68B11-C5A8-448C-8CE9-B1A273C79CFC}" type="datetimeFigureOut">
              <a:rPr lang="en-US" dirty="0"/>
              <a:t>12/17/2023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16CA0-919D-4A49-9C8A-62FDFB3A5183}" type="datetimeFigureOut">
              <a:rPr lang="en-US" dirty="0"/>
              <a:t>12/17/2023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stretch>
            <a:fillRect/>
          </a:stretch>
        </p:blipFill>
        <p:spPr>
          <a:xfrm>
            <a:off x="528" y="0"/>
            <a:ext cx="13647676" cy="7677150"/>
          </a:xfrm>
          <a:prstGeom prst="rect">
            <a:avLst/>
          </a:prstGeom>
        </p:spPr>
      </p:pic>
      <p:pic>
        <p:nvPicPr>
          <p:cNvPr id="8" name="图片 7"/>
          <p:cNvPicPr>
            <a:picLocks noChangeAspect="1"/>
          </p:cNvPicPr>
          <p:nvPr userDrawn="1"/>
        </p:nvPicPr>
        <p:blipFill>
          <a:blip r:embed="rId3"/>
          <a:stretch>
            <a:fillRect/>
          </a:stretch>
        </p:blipFill>
        <p:spPr>
          <a:xfrm>
            <a:off x="0" y="0"/>
            <a:ext cx="3097036" cy="2231329"/>
          </a:xfrm>
          <a:prstGeom prst="rect">
            <a:avLst/>
          </a:prstGeom>
        </p:spPr>
      </p:pic>
    </p:spTree>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flipH="1">
            <a:off x="0" y="0"/>
            <a:ext cx="12195188" cy="6858000"/>
          </a:xfrm>
          <a:prstGeom prst="rect">
            <a:avLst/>
          </a:prstGeom>
          <a:gradFill flip="none" rotWithShape="1">
            <a:gsLst>
              <a:gs pos="0">
                <a:schemeClr val="tx1">
                  <a:alpha val="95000"/>
                </a:schemeClr>
              </a:gs>
              <a:gs pos="100000">
                <a:schemeClr val="tx1">
                  <a:alpha val="90000"/>
                </a:schemeClr>
              </a:gs>
            </a:gsLst>
            <a:lin ang="5400000" scaled="1"/>
            <a:tileRect/>
          </a:gradFill>
        </p:spPr>
      </p:pic>
      <p:sp>
        <p:nvSpPr>
          <p:cNvPr id="5" name="矩形 4"/>
          <p:cNvSpPr/>
          <p:nvPr/>
        </p:nvSpPr>
        <p:spPr>
          <a:xfrm flipH="1">
            <a:off x="0" y="0"/>
            <a:ext cx="12195188" cy="6858000"/>
          </a:xfrm>
          <a:prstGeom prst="rect">
            <a:avLst/>
          </a:prstGeom>
          <a:gradFill flip="none" rotWithShape="1">
            <a:gsLst>
              <a:gs pos="0">
                <a:schemeClr val="tx1">
                  <a:alpha val="95000"/>
                </a:schemeClr>
              </a:gs>
              <a:gs pos="100000">
                <a:schemeClr val="tx1">
                  <a:alpha val="9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汉真广标" pitchFamily="49" charset="-122"/>
            </a:endParaRPr>
          </a:p>
        </p:txBody>
      </p:sp>
    </p:spTree>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2023/12/17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A61015F-7CC6-4D0A-9D87-873EA4C304CC}"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hf sldNum="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29.xml"/><Relationship Id="rId21" Type="http://schemas.openxmlformats.org/officeDocument/2006/relationships/slideLayout" Target="../slideLayouts/slideLayout24.xml"/><Relationship Id="rId42" Type="http://schemas.openxmlformats.org/officeDocument/2006/relationships/slideLayout" Target="../slideLayouts/slideLayout45.xml"/><Relationship Id="rId47" Type="http://schemas.openxmlformats.org/officeDocument/2006/relationships/slideLayout" Target="../slideLayouts/slideLayout50.xml"/><Relationship Id="rId63" Type="http://schemas.openxmlformats.org/officeDocument/2006/relationships/slideLayout" Target="../slideLayouts/slideLayout66.xml"/><Relationship Id="rId68" Type="http://schemas.openxmlformats.org/officeDocument/2006/relationships/slideLayout" Target="../slideLayouts/slideLayout71.xml"/><Relationship Id="rId84" Type="http://schemas.openxmlformats.org/officeDocument/2006/relationships/slideLayout" Target="../slideLayouts/slideLayout87.xml"/><Relationship Id="rId16" Type="http://schemas.openxmlformats.org/officeDocument/2006/relationships/slideLayout" Target="../slideLayouts/slideLayout19.xml"/><Relationship Id="rId11" Type="http://schemas.openxmlformats.org/officeDocument/2006/relationships/slideLayout" Target="../slideLayouts/slideLayout14.xml"/><Relationship Id="rId32" Type="http://schemas.openxmlformats.org/officeDocument/2006/relationships/slideLayout" Target="../slideLayouts/slideLayout35.xml"/><Relationship Id="rId37" Type="http://schemas.openxmlformats.org/officeDocument/2006/relationships/slideLayout" Target="../slideLayouts/slideLayout40.xml"/><Relationship Id="rId53" Type="http://schemas.openxmlformats.org/officeDocument/2006/relationships/slideLayout" Target="../slideLayouts/slideLayout56.xml"/><Relationship Id="rId58" Type="http://schemas.openxmlformats.org/officeDocument/2006/relationships/slideLayout" Target="../slideLayouts/slideLayout61.xml"/><Relationship Id="rId74" Type="http://schemas.openxmlformats.org/officeDocument/2006/relationships/slideLayout" Target="../slideLayouts/slideLayout77.xml"/><Relationship Id="rId79" Type="http://schemas.openxmlformats.org/officeDocument/2006/relationships/slideLayout" Target="../slideLayouts/slideLayout82.xml"/><Relationship Id="rId5" Type="http://schemas.openxmlformats.org/officeDocument/2006/relationships/slideLayout" Target="../slideLayouts/slideLayout8.xml"/><Relationship Id="rId19" Type="http://schemas.openxmlformats.org/officeDocument/2006/relationships/slideLayout" Target="../slideLayouts/slideLayout2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 Id="rId43" Type="http://schemas.openxmlformats.org/officeDocument/2006/relationships/slideLayout" Target="../slideLayouts/slideLayout46.xml"/><Relationship Id="rId48" Type="http://schemas.openxmlformats.org/officeDocument/2006/relationships/slideLayout" Target="../slideLayouts/slideLayout51.xml"/><Relationship Id="rId56" Type="http://schemas.openxmlformats.org/officeDocument/2006/relationships/slideLayout" Target="../slideLayouts/slideLayout59.xml"/><Relationship Id="rId64" Type="http://schemas.openxmlformats.org/officeDocument/2006/relationships/slideLayout" Target="../slideLayouts/slideLayout67.xml"/><Relationship Id="rId69" Type="http://schemas.openxmlformats.org/officeDocument/2006/relationships/slideLayout" Target="../slideLayouts/slideLayout72.xml"/><Relationship Id="rId77" Type="http://schemas.openxmlformats.org/officeDocument/2006/relationships/slideLayout" Target="../slideLayouts/slideLayout80.xml"/><Relationship Id="rId8" Type="http://schemas.openxmlformats.org/officeDocument/2006/relationships/slideLayout" Target="../slideLayouts/slideLayout11.xml"/><Relationship Id="rId51" Type="http://schemas.openxmlformats.org/officeDocument/2006/relationships/slideLayout" Target="../slideLayouts/slideLayout54.xml"/><Relationship Id="rId72" Type="http://schemas.openxmlformats.org/officeDocument/2006/relationships/slideLayout" Target="../slideLayouts/slideLayout75.xml"/><Relationship Id="rId80" Type="http://schemas.openxmlformats.org/officeDocument/2006/relationships/slideLayout" Target="../slideLayouts/slideLayout83.xml"/><Relationship Id="rId85" Type="http://schemas.openxmlformats.org/officeDocument/2006/relationships/slideLayout" Target="../slideLayouts/slideLayout88.xml"/><Relationship Id="rId3" Type="http://schemas.openxmlformats.org/officeDocument/2006/relationships/slideLayout" Target="../slideLayouts/slideLayout6.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38" Type="http://schemas.openxmlformats.org/officeDocument/2006/relationships/slideLayout" Target="../slideLayouts/slideLayout41.xml"/><Relationship Id="rId46" Type="http://schemas.openxmlformats.org/officeDocument/2006/relationships/slideLayout" Target="../slideLayouts/slideLayout49.xml"/><Relationship Id="rId59" Type="http://schemas.openxmlformats.org/officeDocument/2006/relationships/slideLayout" Target="../slideLayouts/slideLayout62.xml"/><Relationship Id="rId67" Type="http://schemas.openxmlformats.org/officeDocument/2006/relationships/slideLayout" Target="../slideLayouts/slideLayout70.xml"/><Relationship Id="rId20" Type="http://schemas.openxmlformats.org/officeDocument/2006/relationships/slideLayout" Target="../slideLayouts/slideLayout23.xml"/><Relationship Id="rId41" Type="http://schemas.openxmlformats.org/officeDocument/2006/relationships/slideLayout" Target="../slideLayouts/slideLayout44.xml"/><Relationship Id="rId54" Type="http://schemas.openxmlformats.org/officeDocument/2006/relationships/slideLayout" Target="../slideLayouts/slideLayout57.xml"/><Relationship Id="rId62" Type="http://schemas.openxmlformats.org/officeDocument/2006/relationships/slideLayout" Target="../slideLayouts/slideLayout65.xml"/><Relationship Id="rId70" Type="http://schemas.openxmlformats.org/officeDocument/2006/relationships/slideLayout" Target="../slideLayouts/slideLayout73.xml"/><Relationship Id="rId75" Type="http://schemas.openxmlformats.org/officeDocument/2006/relationships/slideLayout" Target="../slideLayouts/slideLayout78.xml"/><Relationship Id="rId83" Type="http://schemas.openxmlformats.org/officeDocument/2006/relationships/slideLayout" Target="../slideLayouts/slideLayout86.xml"/><Relationship Id="rId1" Type="http://schemas.openxmlformats.org/officeDocument/2006/relationships/slideLayout" Target="../slideLayouts/slideLayout4.xml"/><Relationship Id="rId6" Type="http://schemas.openxmlformats.org/officeDocument/2006/relationships/slideLayout" Target="../slideLayouts/slideLayout9.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slideLayout" Target="../slideLayouts/slideLayout39.xml"/><Relationship Id="rId49" Type="http://schemas.openxmlformats.org/officeDocument/2006/relationships/slideLayout" Target="../slideLayouts/slideLayout52.xml"/><Relationship Id="rId57" Type="http://schemas.openxmlformats.org/officeDocument/2006/relationships/slideLayout" Target="../slideLayouts/slideLayout60.xml"/><Relationship Id="rId10" Type="http://schemas.openxmlformats.org/officeDocument/2006/relationships/slideLayout" Target="../slideLayouts/slideLayout13.xml"/><Relationship Id="rId31" Type="http://schemas.openxmlformats.org/officeDocument/2006/relationships/slideLayout" Target="../slideLayouts/slideLayout34.xml"/><Relationship Id="rId44" Type="http://schemas.openxmlformats.org/officeDocument/2006/relationships/slideLayout" Target="../slideLayouts/slideLayout47.xml"/><Relationship Id="rId52" Type="http://schemas.openxmlformats.org/officeDocument/2006/relationships/slideLayout" Target="../slideLayouts/slideLayout55.xml"/><Relationship Id="rId60" Type="http://schemas.openxmlformats.org/officeDocument/2006/relationships/slideLayout" Target="../slideLayouts/slideLayout63.xml"/><Relationship Id="rId65" Type="http://schemas.openxmlformats.org/officeDocument/2006/relationships/slideLayout" Target="../slideLayouts/slideLayout68.xml"/><Relationship Id="rId73" Type="http://schemas.openxmlformats.org/officeDocument/2006/relationships/slideLayout" Target="../slideLayouts/slideLayout76.xml"/><Relationship Id="rId78" Type="http://schemas.openxmlformats.org/officeDocument/2006/relationships/slideLayout" Target="../slideLayouts/slideLayout81.xml"/><Relationship Id="rId81" Type="http://schemas.openxmlformats.org/officeDocument/2006/relationships/slideLayout" Target="../slideLayouts/slideLayout84.xml"/><Relationship Id="rId86" Type="http://schemas.openxmlformats.org/officeDocument/2006/relationships/slideLayout" Target="../slideLayouts/slideLayout89.xml"/><Relationship Id="rId4" Type="http://schemas.openxmlformats.org/officeDocument/2006/relationships/slideLayout" Target="../slideLayouts/slideLayout7.xml"/><Relationship Id="rId9" Type="http://schemas.openxmlformats.org/officeDocument/2006/relationships/slideLayout" Target="../slideLayouts/slideLayout12.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9" Type="http://schemas.openxmlformats.org/officeDocument/2006/relationships/slideLayout" Target="../slideLayouts/slideLayout42.xml"/><Relationship Id="rId34" Type="http://schemas.openxmlformats.org/officeDocument/2006/relationships/slideLayout" Target="../slideLayouts/slideLayout37.xml"/><Relationship Id="rId50" Type="http://schemas.openxmlformats.org/officeDocument/2006/relationships/slideLayout" Target="../slideLayouts/slideLayout53.xml"/><Relationship Id="rId55" Type="http://schemas.openxmlformats.org/officeDocument/2006/relationships/slideLayout" Target="../slideLayouts/slideLayout58.xml"/><Relationship Id="rId76" Type="http://schemas.openxmlformats.org/officeDocument/2006/relationships/slideLayout" Target="../slideLayouts/slideLayout79.xml"/><Relationship Id="rId7" Type="http://schemas.openxmlformats.org/officeDocument/2006/relationships/slideLayout" Target="../slideLayouts/slideLayout10.xml"/><Relationship Id="rId71" Type="http://schemas.openxmlformats.org/officeDocument/2006/relationships/slideLayout" Target="../slideLayouts/slideLayout74.xml"/><Relationship Id="rId2" Type="http://schemas.openxmlformats.org/officeDocument/2006/relationships/slideLayout" Target="../slideLayouts/slideLayout5.xml"/><Relationship Id="rId29" Type="http://schemas.openxmlformats.org/officeDocument/2006/relationships/slideLayout" Target="../slideLayouts/slideLayout32.xml"/><Relationship Id="rId24" Type="http://schemas.openxmlformats.org/officeDocument/2006/relationships/slideLayout" Target="../slideLayouts/slideLayout27.xml"/><Relationship Id="rId40" Type="http://schemas.openxmlformats.org/officeDocument/2006/relationships/slideLayout" Target="../slideLayouts/slideLayout43.xml"/><Relationship Id="rId45" Type="http://schemas.openxmlformats.org/officeDocument/2006/relationships/slideLayout" Target="../slideLayouts/slideLayout48.xml"/><Relationship Id="rId66" Type="http://schemas.openxmlformats.org/officeDocument/2006/relationships/slideLayout" Target="../slideLayouts/slideLayout69.xml"/><Relationship Id="rId87" Type="http://schemas.openxmlformats.org/officeDocument/2006/relationships/theme" Target="../theme/theme2.xml"/><Relationship Id="rId61" Type="http://schemas.openxmlformats.org/officeDocument/2006/relationships/slideLayout" Target="../slideLayouts/slideLayout64.xml"/><Relationship Id="rId82"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t>12/17/2023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Lst>
  <p:hf sldNum="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5.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文本框 17"/>
          <p:cNvSpPr txBox="1"/>
          <p:nvPr/>
        </p:nvSpPr>
        <p:spPr>
          <a:xfrm>
            <a:off x="407670" y="2400300"/>
            <a:ext cx="6666865" cy="645160"/>
          </a:xfrm>
          <a:prstGeom prst="rect">
            <a:avLst/>
          </a:prstGeom>
          <a:noFill/>
        </p:spPr>
        <p:txBody>
          <a:bodyPr wrap="square" rtlCol="0">
            <a:spAutoFit/>
          </a:bodyPr>
          <a:lstStyle/>
          <a:p>
            <a:pPr>
              <a:defRPr/>
            </a:pPr>
            <a:r>
              <a:rPr kumimoji="0" lang="en-US" altLang="zh-CN" sz="3600" b="1" i="0" u="none" strike="noStrike" kern="1200" cap="none" spc="0" normalizeH="0" baseline="0" dirty="0">
                <a:ln w="15875">
                  <a:solidFill>
                    <a:srgbClr val="33FBAF"/>
                  </a:solidFill>
                </a:ln>
                <a:solidFill>
                  <a:schemeClr val="bg1"/>
                </a:solidFill>
                <a:effectLst/>
                <a:cs typeface="+mn-ea"/>
                <a:sym typeface="+mn-lt"/>
              </a:rPr>
              <a:t>医药物流配送网络优化实验报告</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2" name="文本框 21"/>
          <p:cNvSpPr txBox="1"/>
          <p:nvPr/>
        </p:nvSpPr>
        <p:spPr>
          <a:xfrm>
            <a:off x="482007"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white"/>
                </a:solidFill>
                <a:effectLst/>
                <a:uLnTx/>
                <a:uFillTx/>
                <a:cs typeface="+mn-ea"/>
                <a:sym typeface="+mn-lt"/>
              </a:rPr>
              <a:t>BUSINESS</a:t>
            </a:r>
            <a:endParaRPr kumimoji="0" lang="zh-CN" altLang="en-US" sz="1400" b="1" i="0" u="none" strike="noStrike" kern="1200" cap="none" spc="0" normalizeH="0" baseline="0" noProof="0" dirty="0">
              <a:ln>
                <a:noFill/>
              </a:ln>
              <a:solidFill>
                <a:prstClr val="white"/>
              </a:solidFill>
              <a:effectLst/>
              <a:uLnTx/>
              <a:uFillTx/>
              <a:cs typeface="+mn-ea"/>
              <a:sym typeface="+mn-lt"/>
            </a:endParaRPr>
          </a:p>
        </p:txBody>
      </p:sp>
      <p:sp>
        <p:nvSpPr>
          <p:cNvPr id="20" name="文本框 19"/>
          <p:cNvSpPr txBox="1"/>
          <p:nvPr/>
        </p:nvSpPr>
        <p:spPr>
          <a:xfrm>
            <a:off x="688382" y="4613208"/>
            <a:ext cx="3997919"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汇报人：</a:t>
            </a:r>
            <a:r>
              <a:rPr lang="zh-CN"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黄静坡</a:t>
            </a:r>
            <a:endPar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endParaRPr>
          </a:p>
        </p:txBody>
      </p:sp>
      <p:sp>
        <p:nvSpPr>
          <p:cNvPr id="21" name="文本框 20"/>
          <p:cNvSpPr txBox="1"/>
          <p:nvPr/>
        </p:nvSpPr>
        <p:spPr>
          <a:xfrm>
            <a:off x="688382" y="5227570"/>
            <a:ext cx="3997919" cy="39878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时间：2023.12.9</a:t>
            </a:r>
          </a:p>
        </p:txBody>
      </p:sp>
      <p:sp>
        <p:nvSpPr>
          <p:cNvPr id="23" name="矩形 22"/>
          <p:cNvSpPr/>
          <p:nvPr/>
        </p:nvSpPr>
        <p:spPr>
          <a:xfrm>
            <a:off x="482007" y="4643985"/>
            <a:ext cx="63500" cy="30777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矩形 24"/>
          <p:cNvSpPr/>
          <p:nvPr/>
        </p:nvSpPr>
        <p:spPr>
          <a:xfrm>
            <a:off x="482007" y="5258347"/>
            <a:ext cx="63500" cy="30777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28" name="直接连接符 27"/>
          <p:cNvCxnSpPr/>
          <p:nvPr/>
        </p:nvCxnSpPr>
        <p:spPr>
          <a:xfrm flipH="1">
            <a:off x="516573" y="3219170"/>
            <a:ext cx="3338285"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flipH="1">
            <a:off x="516573" y="3196311"/>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32" name="直接连接符 31"/>
          <p:cNvCxnSpPr/>
          <p:nvPr/>
        </p:nvCxnSpPr>
        <p:spPr>
          <a:xfrm>
            <a:off x="2779713" y="2199935"/>
            <a:ext cx="3338285"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6072279" y="2177076"/>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715686" y="2026944"/>
            <a:ext cx="4557484" cy="3803398"/>
          </a:xfrm>
          <a:prstGeom prst="rect">
            <a:avLst/>
          </a:prstGeom>
          <a:gradFill>
            <a:gsLst>
              <a:gs pos="100000">
                <a:srgbClr val="016A54">
                  <a:alpha val="18000"/>
                </a:srgbClr>
              </a:gs>
              <a:gs pos="1000">
                <a:srgbClr val="00DCC4">
                  <a:alpha val="1800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7" name="文本框 6"/>
          <p:cNvSpPr txBox="1"/>
          <p:nvPr/>
        </p:nvSpPr>
        <p:spPr>
          <a:xfrm>
            <a:off x="423785" y="404187"/>
            <a:ext cx="7191135" cy="64516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3600" dirty="0">
                <a:solidFill>
                  <a:prstClr val="white"/>
                </a:solidFill>
                <a:cs typeface="+mn-ea"/>
                <a:sym typeface="+mn-lt"/>
              </a:rPr>
              <a:t> </a:t>
            </a:r>
            <a:r>
              <a:rPr lang="en-US" altLang="zh-CN" sz="3600" b="1" dirty="0">
                <a:ln w="15875">
                  <a:solidFill>
                    <a:srgbClr val="33FBAF"/>
                  </a:solidFill>
                </a:ln>
                <a:solidFill>
                  <a:schemeClr val="bg1"/>
                </a:solidFill>
                <a:effectLst/>
                <a:cs typeface="+mn-ea"/>
                <a:sym typeface="+mn-lt"/>
              </a:rPr>
              <a:t>算法二：</a:t>
            </a:r>
            <a:r>
              <a:rPr kumimoji="0" lang="en-US" altLang="zh-CN" sz="3600" b="1" i="0" u="none" strike="noStrike" kern="1200" cap="none" spc="0" normalizeH="0" baseline="0" dirty="0">
                <a:ln w="15875">
                  <a:solidFill>
                    <a:srgbClr val="33FBAF"/>
                  </a:solidFill>
                </a:ln>
                <a:solidFill>
                  <a:schemeClr val="bg1"/>
                </a:solidFill>
                <a:effectLst/>
                <a:cs typeface="+mn-ea"/>
                <a:sym typeface="+mn-lt"/>
              </a:rPr>
              <a:t>动态规划算法 </a:t>
            </a:r>
          </a:p>
        </p:txBody>
      </p:sp>
      <p:cxnSp>
        <p:nvCxnSpPr>
          <p:cNvPr id="9" name="直接连接符 8"/>
          <p:cNvCxnSpPr/>
          <p:nvPr/>
        </p:nvCxnSpPr>
        <p:spPr>
          <a:xfrm>
            <a:off x="461885" y="102765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99026" y="100479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9" name="文本框 48"/>
          <p:cNvSpPr txBox="1"/>
          <p:nvPr/>
        </p:nvSpPr>
        <p:spPr>
          <a:xfrm>
            <a:off x="9791700"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31" name="矩形: 圆角 30"/>
          <p:cNvSpPr/>
          <p:nvPr/>
        </p:nvSpPr>
        <p:spPr>
          <a:xfrm>
            <a:off x="6539494" y="2026867"/>
            <a:ext cx="1646902" cy="389840"/>
          </a:xfrm>
          <a:prstGeom prst="roundRect">
            <a:avLst>
              <a:gd name="adj" fmla="val 10521"/>
            </a:avLst>
          </a:prstGeom>
          <a:gradFill flip="none" rotWithShape="1">
            <a:gsLst>
              <a:gs pos="0">
                <a:srgbClr val="016A54"/>
              </a:gs>
              <a:gs pos="100000">
                <a:srgbClr val="00DC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2" name="文本框 31"/>
          <p:cNvSpPr txBox="1"/>
          <p:nvPr/>
        </p:nvSpPr>
        <p:spPr>
          <a:xfrm>
            <a:off x="6375400" y="2027221"/>
            <a:ext cx="1988491" cy="337185"/>
          </a:xfrm>
          <a:prstGeom prst="rect">
            <a:avLst/>
          </a:prstGeom>
          <a:noFill/>
        </p:spPr>
        <p:txBody>
          <a:bodyPr wrap="square">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00" cap="none" spc="0" normalizeH="0" baseline="0" dirty="0" err="1">
                <a:ln w="15875">
                  <a:solidFill>
                    <a:srgbClr val="FF0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sym typeface="+mn-lt"/>
              </a:rPr>
              <a:t>（二）核心算法二</a:t>
            </a:r>
          </a:p>
        </p:txBody>
      </p:sp>
      <p:sp>
        <p:nvSpPr>
          <p:cNvPr id="33" name="文本框 32"/>
          <p:cNvSpPr txBox="1"/>
          <p:nvPr/>
        </p:nvSpPr>
        <p:spPr>
          <a:xfrm>
            <a:off x="6375400" y="2498090"/>
            <a:ext cx="5165090" cy="3332480"/>
          </a:xfrm>
          <a:prstGeom prst="rect">
            <a:avLst/>
          </a:prstGeom>
          <a:noFill/>
        </p:spPr>
        <p:txBody>
          <a:bodyPr wrap="square">
            <a:noAutofit/>
          </a:bodyPr>
          <a:lstStyle/>
          <a:p>
            <a:pPr algn="just"/>
            <a:r>
              <a:rPr lang="zh-CN"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初始化一个二维数组 dp，用于存储各个顶点之间的最短路径长度。 对于任意两个顶点之间不存在边的情况，将其距离设为无穷大。 根据已知的边，将相邻顶点之间的距离存储在 dp 数组中。 使用动态规划算法，计算任意两个顶点之间的最短路径长度： 对于每个顶点对 (i, j)，遍历所有中间顶点 k： 如果通过顶点 k 可以使得从顶点 i 到达顶点 j 的路径更短，则更新最短路径值。 返回最终的 dp 数组，其中存储了各个顶点之间的最短路径长度。</a:t>
            </a:r>
          </a:p>
        </p:txBody>
      </p:sp>
      <p:pic>
        <p:nvPicPr>
          <p:cNvPr id="1456905196" name="图片 8"/>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15645" y="1390650"/>
            <a:ext cx="4557395" cy="5231765"/>
          </a:xfrm>
          <a:prstGeom prst="rect">
            <a:avLst/>
          </a:prstGeom>
        </p:spPr>
      </p:pic>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wipe(down)">
                                      <p:cBhvr>
                                        <p:cTn id="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文本框 17"/>
          <p:cNvSpPr txBox="1"/>
          <p:nvPr/>
        </p:nvSpPr>
        <p:spPr>
          <a:xfrm>
            <a:off x="407670" y="3229610"/>
            <a:ext cx="8094980" cy="110680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6000" b="1" i="0" u="none" strike="noStrike" cap="none" spc="0" normalizeH="0" baseline="0">
                <a:ln>
                  <a:noFill/>
                </a:ln>
                <a:solidFill>
                  <a:prstClr val="white"/>
                </a:solidFill>
                <a:effectLst/>
                <a:uLnTx/>
                <a:uFillTx/>
                <a:cs typeface="+mn-ea"/>
              </a:defRPr>
            </a:lvl1pPr>
          </a:lstStyle>
          <a:p>
            <a:pPr algn="l">
              <a:defRPr/>
            </a:pPr>
            <a:r>
              <a:rPr lang="en-US" altLang="zh-CN" sz="6600" dirty="0">
                <a:ln w="15875">
                  <a:solidFill>
                    <a:srgbClr val="33FBAF"/>
                  </a:solidFill>
                </a:ln>
                <a:solidFill>
                  <a:srgbClr val="00B0F0"/>
                </a:solidFill>
                <a:sym typeface="+mn-lt"/>
              </a:rPr>
              <a:t>程序与算法结果分析</a:t>
            </a:r>
          </a:p>
        </p:txBody>
      </p:sp>
      <p:sp>
        <p:nvSpPr>
          <p:cNvPr id="22" name="文本框 21"/>
          <p:cNvSpPr txBox="1"/>
          <p:nvPr/>
        </p:nvSpPr>
        <p:spPr>
          <a:xfrm>
            <a:off x="482007"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6" name="文本框 15"/>
          <p:cNvSpPr txBox="1"/>
          <p:nvPr/>
        </p:nvSpPr>
        <p:spPr>
          <a:xfrm>
            <a:off x="407544" y="1852906"/>
            <a:ext cx="6845969" cy="11068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dirty="0">
                <a:ln w="15875">
                  <a:solidFill>
                    <a:srgbClr val="33FBAF"/>
                  </a:solidFill>
                </a:ln>
                <a:solidFill>
                  <a:schemeClr val="accent2"/>
                </a:solidFill>
                <a:effectLst/>
                <a:cs typeface="+mn-ea"/>
                <a:sym typeface="+mn-lt"/>
              </a:rPr>
              <a:t>Part.03</a:t>
            </a:r>
          </a:p>
        </p:txBody>
      </p:sp>
      <p:cxnSp>
        <p:nvCxnSpPr>
          <p:cNvPr id="24" name="直接连接符 23"/>
          <p:cNvCxnSpPr/>
          <p:nvPr/>
        </p:nvCxnSpPr>
        <p:spPr>
          <a:xfrm flipH="1">
            <a:off x="516573" y="3150105"/>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flipH="1">
            <a:off x="516573" y="3127246"/>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5" name="直接连接符 34"/>
          <p:cNvCxnSpPr/>
          <p:nvPr/>
        </p:nvCxnSpPr>
        <p:spPr>
          <a:xfrm>
            <a:off x="2289098" y="432460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326239" y="430174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prism isInverted="1"/>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3785" y="404187"/>
            <a:ext cx="7191135" cy="64516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3600" dirty="0">
                <a:solidFill>
                  <a:prstClr val="white"/>
                </a:solidFill>
                <a:cs typeface="+mn-ea"/>
                <a:sym typeface="+mn-lt"/>
              </a:rPr>
              <a:t> </a:t>
            </a:r>
            <a:r>
              <a:rPr lang="zh-CN" altLang="en-US" sz="3600" b="1" dirty="0">
                <a:ln w="15875">
                  <a:solidFill>
                    <a:srgbClr val="33FBAF"/>
                  </a:solidFill>
                </a:ln>
                <a:solidFill>
                  <a:schemeClr val="bg1"/>
                </a:solidFill>
                <a:effectLst/>
                <a:cs typeface="+mn-ea"/>
                <a:sym typeface="+mn-lt"/>
              </a:rPr>
              <a:t>结果分析：</a:t>
            </a:r>
            <a:endParaRPr kumimoji="0" lang="zh-CN" altLang="en-US" sz="3600" b="1" i="0" u="none" strike="noStrike" kern="1200" cap="none" spc="0" normalizeH="0" baseline="0" dirty="0">
              <a:ln w="15875">
                <a:solidFill>
                  <a:srgbClr val="33FBAF"/>
                </a:solidFill>
              </a:ln>
              <a:solidFill>
                <a:schemeClr val="bg1"/>
              </a:solidFill>
              <a:effectLst/>
              <a:cs typeface="+mn-ea"/>
              <a:sym typeface="+mn-lt"/>
            </a:endParaRPr>
          </a:p>
        </p:txBody>
      </p:sp>
      <p:cxnSp>
        <p:nvCxnSpPr>
          <p:cNvPr id="9" name="直接连接符 8"/>
          <p:cNvCxnSpPr/>
          <p:nvPr/>
        </p:nvCxnSpPr>
        <p:spPr>
          <a:xfrm>
            <a:off x="461885" y="102765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99026" y="100479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9" name="文本框 48"/>
          <p:cNvSpPr txBox="1"/>
          <p:nvPr/>
        </p:nvSpPr>
        <p:spPr>
          <a:xfrm>
            <a:off x="9791700"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31" name="矩形: 圆角 30"/>
          <p:cNvSpPr/>
          <p:nvPr/>
        </p:nvSpPr>
        <p:spPr>
          <a:xfrm>
            <a:off x="6539494" y="2026867"/>
            <a:ext cx="1646902" cy="389840"/>
          </a:xfrm>
          <a:prstGeom prst="roundRect">
            <a:avLst>
              <a:gd name="adj" fmla="val 10521"/>
            </a:avLst>
          </a:prstGeom>
          <a:gradFill flip="none" rotWithShape="1">
            <a:gsLst>
              <a:gs pos="0">
                <a:srgbClr val="016A54"/>
              </a:gs>
              <a:gs pos="100000">
                <a:srgbClr val="00DC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2" name="文本框 31"/>
          <p:cNvSpPr txBox="1"/>
          <p:nvPr/>
        </p:nvSpPr>
        <p:spPr>
          <a:xfrm>
            <a:off x="6368415" y="2027221"/>
            <a:ext cx="1988491" cy="337185"/>
          </a:xfrm>
          <a:prstGeom prst="rect">
            <a:avLst/>
          </a:prstGeom>
          <a:noFill/>
        </p:spPr>
        <p:txBody>
          <a:bodyPr wrap="square">
            <a:spAutoFit/>
          </a:bodyPr>
          <a:lstStyle/>
          <a:p>
            <a:pPr marL="0" marR="0" lvl="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00" cap="none" spc="0" normalizeH="0" baseline="0" dirty="0" err="1">
                <a:ln w="15875">
                  <a:solidFill>
                    <a:srgbClr val="FF0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sym typeface="+mn-lt"/>
              </a:rPr>
              <a:t>使用方法</a:t>
            </a:r>
          </a:p>
        </p:txBody>
      </p:sp>
      <p:sp>
        <p:nvSpPr>
          <p:cNvPr id="33" name="文本框 32"/>
          <p:cNvSpPr txBox="1"/>
          <p:nvPr/>
        </p:nvSpPr>
        <p:spPr>
          <a:xfrm>
            <a:off x="6636385" y="2497455"/>
            <a:ext cx="5165090" cy="3332480"/>
          </a:xfrm>
          <a:prstGeom prst="rect">
            <a:avLst/>
          </a:prstGeom>
          <a:noFill/>
        </p:spPr>
        <p:txBody>
          <a:bodyPr wrap="square">
            <a:noAutofit/>
          </a:bodyPr>
          <a:lstStyle/>
          <a:p>
            <a:pPr algn="just"/>
            <a:r>
              <a:rPr lang="en-US"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1.</a:t>
            </a:r>
            <a:r>
              <a:rPr lang="zh-CN"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分别将顶点数量，邻接矩阵和源点编号输入到程序中去（</a:t>
            </a:r>
            <a:r>
              <a:rPr lang="en-US"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inf</a:t>
            </a:r>
            <a:r>
              <a:rPr lang="zh-CN" altLang="en-US"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表无穷大</a:t>
            </a:r>
            <a:r>
              <a:rPr lang="zh-CN"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a:t>
            </a:r>
          </a:p>
          <a:p>
            <a:pPr algn="just"/>
            <a:endParaRPr lang="zh-CN"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endParaRPr>
          </a:p>
          <a:p>
            <a:pPr algn="just"/>
            <a:r>
              <a:rPr lang="en-US"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2.</a:t>
            </a:r>
            <a:r>
              <a:rPr lang="zh-CN" altLang="en-US"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程序可快速计算出各顶点到源点之间的最短距离</a:t>
            </a:r>
          </a:p>
          <a:p>
            <a:pPr algn="just"/>
            <a:endParaRPr lang="zh-CN" altLang="en-US"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endParaRPr>
          </a:p>
          <a:p>
            <a:pPr algn="just"/>
            <a:r>
              <a:rPr lang="en-US"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3.</a:t>
            </a:r>
            <a:r>
              <a:rPr lang="zh-CN" altLang="en-US"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经过验算也是如此</a:t>
            </a:r>
          </a:p>
        </p:txBody>
      </p:sp>
      <p:pic>
        <p:nvPicPr>
          <p:cNvPr id="2" name="图片 1" descr="16207381fe7d71f2dc864f8007241dc"/>
          <p:cNvPicPr>
            <a:picLocks noChangeAspect="1"/>
          </p:cNvPicPr>
          <p:nvPr/>
        </p:nvPicPr>
        <p:blipFill>
          <a:blip r:embed="rId3"/>
          <a:stretch>
            <a:fillRect/>
          </a:stretch>
        </p:blipFill>
        <p:spPr>
          <a:xfrm>
            <a:off x="715645" y="2026920"/>
            <a:ext cx="5824220" cy="3803015"/>
          </a:xfrm>
          <a:prstGeom prst="rect">
            <a:avLst/>
          </a:prstGeom>
        </p:spPr>
      </p:pic>
      <p:sp>
        <p:nvSpPr>
          <p:cNvPr id="25" name="矩形 24"/>
          <p:cNvSpPr/>
          <p:nvPr/>
        </p:nvSpPr>
        <p:spPr>
          <a:xfrm>
            <a:off x="715645" y="2026920"/>
            <a:ext cx="5824220" cy="3803650"/>
          </a:xfrm>
          <a:prstGeom prst="rect">
            <a:avLst/>
          </a:prstGeom>
          <a:gradFill>
            <a:gsLst>
              <a:gs pos="100000">
                <a:srgbClr val="016A54">
                  <a:alpha val="18000"/>
                </a:srgbClr>
              </a:gs>
              <a:gs pos="1000">
                <a:srgbClr val="00DCC4">
                  <a:alpha val="1800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wipe(down)">
                                      <p:cBhvr>
                                        <p:cTn id="7" dur="500"/>
                                        <p:tgtEl>
                                          <p:spTgt spid="3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3">
                                            <p:txEl>
                                              <p:pRg st="2" end="2"/>
                                            </p:txEl>
                                          </p:spTgt>
                                        </p:tgtEl>
                                        <p:attrNameLst>
                                          <p:attrName>style.visibility</p:attrName>
                                        </p:attrNameLst>
                                      </p:cBhvr>
                                      <p:to>
                                        <p:strVal val="visible"/>
                                      </p:to>
                                    </p:set>
                                    <p:animEffect transition="in" filter="wipe(down)">
                                      <p:cBhvr>
                                        <p:cTn id="10" dur="500"/>
                                        <p:tgtEl>
                                          <p:spTgt spid="3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3">
                                            <p:txEl>
                                              <p:pRg st="4" end="4"/>
                                            </p:txEl>
                                          </p:spTgt>
                                        </p:tgtEl>
                                        <p:attrNameLst>
                                          <p:attrName>style.visibility</p:attrName>
                                        </p:attrNameLst>
                                      </p:cBhvr>
                                      <p:to>
                                        <p:strVal val="visible"/>
                                      </p:to>
                                    </p:set>
                                    <p:animEffect transition="in" filter="wipe(down)">
                                      <p:cBhvr>
                                        <p:cTn id="13" dur="500"/>
                                        <p:tgtEl>
                                          <p:spTgt spid="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3785" y="404187"/>
            <a:ext cx="7191135" cy="64516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3600" dirty="0">
                <a:solidFill>
                  <a:prstClr val="white"/>
                </a:solidFill>
                <a:cs typeface="+mn-ea"/>
                <a:sym typeface="+mn-lt"/>
              </a:rPr>
              <a:t> </a:t>
            </a:r>
            <a:r>
              <a:rPr lang="zh-CN" altLang="en-US" sz="3600" b="1" dirty="0">
                <a:ln w="15875">
                  <a:solidFill>
                    <a:srgbClr val="33FBAF"/>
                  </a:solidFill>
                </a:ln>
                <a:solidFill>
                  <a:schemeClr val="bg1"/>
                </a:solidFill>
                <a:effectLst/>
                <a:cs typeface="+mn-ea"/>
                <a:sym typeface="+mn-lt"/>
              </a:rPr>
              <a:t>时间代价分析：</a:t>
            </a:r>
            <a:endParaRPr kumimoji="0" lang="zh-CN" altLang="en-US" sz="3600" b="1" i="0" u="none" strike="noStrike" kern="1200" cap="none" spc="0" normalizeH="0" baseline="0" dirty="0">
              <a:ln w="15875">
                <a:solidFill>
                  <a:srgbClr val="33FBAF"/>
                </a:solidFill>
              </a:ln>
              <a:solidFill>
                <a:schemeClr val="bg1"/>
              </a:solidFill>
              <a:effectLst/>
              <a:cs typeface="+mn-ea"/>
              <a:sym typeface="+mn-lt"/>
            </a:endParaRPr>
          </a:p>
        </p:txBody>
      </p:sp>
      <p:cxnSp>
        <p:nvCxnSpPr>
          <p:cNvPr id="9" name="直接连接符 8"/>
          <p:cNvCxnSpPr/>
          <p:nvPr/>
        </p:nvCxnSpPr>
        <p:spPr>
          <a:xfrm>
            <a:off x="461885" y="102765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99026" y="100479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9" name="文本框 48"/>
          <p:cNvSpPr txBox="1"/>
          <p:nvPr/>
        </p:nvSpPr>
        <p:spPr>
          <a:xfrm>
            <a:off x="9791700"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33" name="文本框 32"/>
          <p:cNvSpPr txBox="1"/>
          <p:nvPr/>
        </p:nvSpPr>
        <p:spPr>
          <a:xfrm>
            <a:off x="6636385" y="1586230"/>
            <a:ext cx="5165090" cy="4683760"/>
          </a:xfrm>
          <a:prstGeom prst="rect">
            <a:avLst/>
          </a:prstGeom>
          <a:noFill/>
        </p:spPr>
        <p:txBody>
          <a:bodyPr wrap="square">
            <a:noAutofit/>
          </a:bodyPr>
          <a:lstStyle/>
          <a:p>
            <a:pPr algn="just"/>
            <a:r>
              <a:rPr sz="2000" b="1" kern="100" dirty="0">
                <a:ln w="15875">
                  <a:solidFill>
                    <a:srgbClr val="FF0000"/>
                  </a:solidFill>
                </a:ln>
                <a:solidFill>
                  <a:srgbClr val="FF0000"/>
                </a:solidFill>
                <a:effectLst/>
                <a:latin typeface="+mn-ea"/>
                <a:cs typeface="Arial" panose="020B0604020202020204" pitchFamily="34" charset="0"/>
              </a:rPr>
              <a:t>1. 图的规模：</a:t>
            </a:r>
            <a:r>
              <a:rPr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图中节点和边的数量会直接影响算法的执行时间。通常情况下，节点和边越多，算法的执行时间越长。</a:t>
            </a:r>
          </a:p>
          <a:p>
            <a:pPr algn="just"/>
            <a:endParaRPr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endParaRPr>
          </a:p>
          <a:p>
            <a:pPr algn="just"/>
            <a:r>
              <a:rPr sz="2000" b="1" kern="100" dirty="0">
                <a:ln w="15875">
                  <a:solidFill>
                    <a:srgbClr val="FF0000"/>
                  </a:solidFill>
                </a:ln>
                <a:solidFill>
                  <a:srgbClr val="FF0000"/>
                </a:solidFill>
                <a:effectLst/>
                <a:latin typeface="+mn-ea"/>
                <a:cs typeface="Arial" panose="020B0604020202020204" pitchFamily="34" charset="0"/>
              </a:rPr>
              <a:t>2. 图的表示方式：</a:t>
            </a:r>
            <a:r>
              <a:rPr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最短路径算法可以使用不同的图的表示方式，如邻接矩阵和邻接表。邻接矩阵适用于稠密图，而邻接表适用于稀疏图。邻接矩阵的时间代价是O(V^2)，其中V是节点的数量；邻接表的时间代价是O(V+E)，其中E是边的数量。</a:t>
            </a:r>
          </a:p>
          <a:p>
            <a:pPr algn="just"/>
            <a:endParaRPr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endParaRPr>
          </a:p>
          <a:p>
            <a:pPr algn="just"/>
            <a:r>
              <a:rPr sz="2000" b="1" kern="100" dirty="0">
                <a:ln w="15875">
                  <a:solidFill>
                    <a:srgbClr val="FF0000"/>
                  </a:solidFill>
                </a:ln>
                <a:solidFill>
                  <a:srgbClr val="FF0000"/>
                </a:solidFill>
                <a:effectLst/>
                <a:latin typeface="+mn-ea"/>
                <a:cs typeface="Arial" panose="020B0604020202020204" pitchFamily="34" charset="0"/>
              </a:rPr>
              <a:t>3. 优化技巧：</a:t>
            </a:r>
            <a:r>
              <a:rPr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针对特定情况，可以使用一些优化技巧来减少算法的执行时间。例如，使用最小堆（或优先队列）来优化Dijkstra算法，以减少节点的访问次数。</a:t>
            </a:r>
          </a:p>
        </p:txBody>
      </p:sp>
      <p:pic>
        <p:nvPicPr>
          <p:cNvPr id="2" name="图片 1" descr="16207381fe7d71f2dc864f8007241dc"/>
          <p:cNvPicPr>
            <a:picLocks noChangeAspect="1"/>
          </p:cNvPicPr>
          <p:nvPr/>
        </p:nvPicPr>
        <p:blipFill>
          <a:blip r:embed="rId3"/>
          <a:stretch>
            <a:fillRect/>
          </a:stretch>
        </p:blipFill>
        <p:spPr>
          <a:xfrm>
            <a:off x="715645" y="2026920"/>
            <a:ext cx="5824220" cy="3803015"/>
          </a:xfrm>
          <a:prstGeom prst="rect">
            <a:avLst/>
          </a:prstGeom>
        </p:spPr>
      </p:pic>
      <p:sp>
        <p:nvSpPr>
          <p:cNvPr id="25" name="矩形 24"/>
          <p:cNvSpPr/>
          <p:nvPr/>
        </p:nvSpPr>
        <p:spPr>
          <a:xfrm>
            <a:off x="715645" y="2026920"/>
            <a:ext cx="5824220" cy="3803650"/>
          </a:xfrm>
          <a:prstGeom prst="rect">
            <a:avLst/>
          </a:prstGeom>
          <a:gradFill>
            <a:gsLst>
              <a:gs pos="100000">
                <a:srgbClr val="016A54">
                  <a:alpha val="18000"/>
                </a:srgbClr>
              </a:gs>
              <a:gs pos="1000">
                <a:srgbClr val="00DCC4">
                  <a:alpha val="1800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par>
                                <p:cTn id="13" presetID="22" presetClass="exit" presetSubtype="4" fill="hold" grpId="0" nodeType="withEffect">
                                  <p:stCondLst>
                                    <p:cond delay="0"/>
                                  </p:stCondLst>
                                  <p:childTnLst>
                                    <p:animEffect transition="out" filter="wipe(down)">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2" presetClass="exit" presetSubtype="4" fill="hold" grpId="0" nodeType="withEffect">
                                  <p:stCondLst>
                                    <p:cond delay="0"/>
                                  </p:stCondLst>
                                  <p:childTnLst>
                                    <p:anim calcmode="lin" valueType="num">
                                      <p:cBhvr additive="base">
                                        <p:cTn id="17" dur="500"/>
                                        <p:tgtEl>
                                          <p:spTgt spid="7"/>
                                        </p:tgtEl>
                                        <p:attrNameLst>
                                          <p:attrName>ppt_y</p:attrName>
                                        </p:attrNameLst>
                                      </p:cBhvr>
                                      <p:tavLst>
                                        <p:tav tm="0">
                                          <p:val>
                                            <p:strVal val="#ppt_y"/>
                                          </p:val>
                                        </p:tav>
                                        <p:tav tm="100000">
                                          <p:val>
                                            <p:strVal val="#ppt_y+#ppt_h*1.125000"/>
                                          </p:val>
                                        </p:tav>
                                      </p:tavLst>
                                    </p:anim>
                                    <p:animEffect transition="out" filter="wipe(down)">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3" grpId="0"/>
      <p:bldP spid="33" grpId="1"/>
      <p:bldP spid="2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3785" y="404187"/>
            <a:ext cx="7191135" cy="64516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3600" dirty="0">
                <a:solidFill>
                  <a:prstClr val="white"/>
                </a:solidFill>
                <a:cs typeface="+mn-ea"/>
                <a:sym typeface="+mn-lt"/>
              </a:rPr>
              <a:t> </a:t>
            </a:r>
            <a:r>
              <a:rPr lang="zh-CN" altLang="en-US" sz="3600" b="1" dirty="0">
                <a:ln w="15875">
                  <a:solidFill>
                    <a:srgbClr val="33FBAF"/>
                  </a:solidFill>
                </a:ln>
                <a:solidFill>
                  <a:schemeClr val="bg1"/>
                </a:solidFill>
                <a:effectLst/>
                <a:cs typeface="+mn-ea"/>
                <a:sym typeface="+mn-lt"/>
              </a:rPr>
              <a:t>异常处理：</a:t>
            </a:r>
            <a:endParaRPr kumimoji="0" lang="zh-CN" altLang="en-US" sz="3600" b="1" i="0" u="none" strike="noStrike" kern="1200" cap="none" spc="0" normalizeH="0" baseline="0" dirty="0">
              <a:ln w="15875">
                <a:solidFill>
                  <a:srgbClr val="33FBAF"/>
                </a:solidFill>
              </a:ln>
              <a:solidFill>
                <a:schemeClr val="bg1"/>
              </a:solidFill>
              <a:effectLst/>
              <a:cs typeface="+mn-ea"/>
              <a:sym typeface="+mn-lt"/>
            </a:endParaRPr>
          </a:p>
        </p:txBody>
      </p:sp>
      <p:cxnSp>
        <p:nvCxnSpPr>
          <p:cNvPr id="9" name="直接连接符 8"/>
          <p:cNvCxnSpPr/>
          <p:nvPr/>
        </p:nvCxnSpPr>
        <p:spPr>
          <a:xfrm>
            <a:off x="461885" y="102765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99026" y="100479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9" name="文本框 48"/>
          <p:cNvSpPr txBox="1"/>
          <p:nvPr/>
        </p:nvSpPr>
        <p:spPr>
          <a:xfrm>
            <a:off x="9791700"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33" name="文本框 32"/>
          <p:cNvSpPr txBox="1"/>
          <p:nvPr/>
        </p:nvSpPr>
        <p:spPr>
          <a:xfrm>
            <a:off x="847725" y="2442210"/>
            <a:ext cx="5165090" cy="692150"/>
          </a:xfrm>
          <a:prstGeom prst="rect">
            <a:avLst/>
          </a:prstGeom>
          <a:noFill/>
        </p:spPr>
        <p:txBody>
          <a:bodyPr wrap="square">
            <a:noAutofit/>
          </a:bodyPr>
          <a:lstStyle/>
          <a:p>
            <a:pPr algn="just"/>
            <a:r>
              <a:rPr sz="3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顶点输入的异常反馈：</a:t>
            </a:r>
          </a:p>
        </p:txBody>
      </p:sp>
      <p:pic>
        <p:nvPicPr>
          <p:cNvPr id="4" name="图片 2" descr="5aaa5006abdf0e08403b82286be4b91"/>
          <p:cNvPicPr>
            <a:picLocks noChangeAspect="1"/>
          </p:cNvPicPr>
          <p:nvPr/>
        </p:nvPicPr>
        <p:blipFill>
          <a:blip r:embed="rId4"/>
          <a:stretch>
            <a:fillRect/>
          </a:stretch>
        </p:blipFill>
        <p:spPr>
          <a:xfrm>
            <a:off x="5885815" y="1586230"/>
            <a:ext cx="5813425" cy="2403475"/>
          </a:xfrm>
          <a:prstGeom prst="rect">
            <a:avLst/>
          </a:prstGeom>
        </p:spPr>
      </p:pic>
      <p:pic>
        <p:nvPicPr>
          <p:cNvPr id="5" name="图片 3" descr="f2fa092a26977772c3226f932d98b6a"/>
          <p:cNvPicPr>
            <a:picLocks noChangeAspect="1"/>
          </p:cNvPicPr>
          <p:nvPr/>
        </p:nvPicPr>
        <p:blipFill>
          <a:blip r:embed="rId5"/>
          <a:srcRect l="4523" t="13653"/>
          <a:stretch>
            <a:fillRect/>
          </a:stretch>
        </p:blipFill>
        <p:spPr>
          <a:xfrm>
            <a:off x="5925820" y="3989705"/>
            <a:ext cx="5784215" cy="2617470"/>
          </a:xfrm>
          <a:prstGeom prst="rect">
            <a:avLst/>
          </a:prstGeom>
        </p:spPr>
      </p:pic>
      <p:sp>
        <p:nvSpPr>
          <p:cNvPr id="25" name="矩形 24"/>
          <p:cNvSpPr/>
          <p:nvPr/>
        </p:nvSpPr>
        <p:spPr>
          <a:xfrm>
            <a:off x="5885815" y="1586230"/>
            <a:ext cx="5824220" cy="5020945"/>
          </a:xfrm>
          <a:prstGeom prst="rect">
            <a:avLst/>
          </a:prstGeom>
          <a:gradFill>
            <a:gsLst>
              <a:gs pos="100000">
                <a:srgbClr val="016A54">
                  <a:alpha val="18000"/>
                </a:srgbClr>
              </a:gs>
              <a:gs pos="1000">
                <a:srgbClr val="00DCC4">
                  <a:alpha val="1800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6" name="文本框 5"/>
          <p:cNvSpPr txBox="1"/>
          <p:nvPr>
            <p:custDataLst>
              <p:tags r:id="rId1"/>
            </p:custDataLst>
          </p:nvPr>
        </p:nvSpPr>
        <p:spPr>
          <a:xfrm>
            <a:off x="847725" y="4952365"/>
            <a:ext cx="5165090" cy="692150"/>
          </a:xfrm>
          <a:prstGeom prst="rect">
            <a:avLst/>
          </a:prstGeom>
          <a:noFill/>
        </p:spPr>
        <p:txBody>
          <a:bodyPr wrap="square">
            <a:noAutofit/>
          </a:bodyPr>
          <a:lstStyle/>
          <a:p>
            <a:pPr algn="just"/>
            <a:r>
              <a:rPr lang="zh-CN" sz="3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矩阵</a:t>
            </a:r>
            <a:r>
              <a:rPr sz="3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输入的异常反馈：</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5" grpId="0" bldLvl="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文本框 17"/>
          <p:cNvSpPr txBox="1"/>
          <p:nvPr/>
        </p:nvSpPr>
        <p:spPr>
          <a:xfrm>
            <a:off x="407670" y="3229610"/>
            <a:ext cx="11431270" cy="11068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dirty="0">
                <a:ln w="15875">
                  <a:solidFill>
                    <a:schemeClr val="accent3"/>
                  </a:solidFill>
                </a:ln>
                <a:solidFill>
                  <a:schemeClr val="bg1"/>
                </a:solidFill>
                <a:effectLst/>
                <a:uLnTx/>
                <a:uFillTx/>
                <a:cs typeface="+mn-ea"/>
                <a:sym typeface="+mn-lt"/>
              </a:rPr>
              <a:t>有待改进的问题、收获与体会</a:t>
            </a:r>
          </a:p>
        </p:txBody>
      </p:sp>
      <p:sp>
        <p:nvSpPr>
          <p:cNvPr id="22" name="文本框 21"/>
          <p:cNvSpPr txBox="1"/>
          <p:nvPr/>
        </p:nvSpPr>
        <p:spPr>
          <a:xfrm>
            <a:off x="482007"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6" name="文本框 15"/>
          <p:cNvSpPr txBox="1"/>
          <p:nvPr/>
        </p:nvSpPr>
        <p:spPr>
          <a:xfrm>
            <a:off x="407544" y="1852906"/>
            <a:ext cx="6845969" cy="11068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dirty="0">
                <a:ln w="15875">
                  <a:solidFill>
                    <a:srgbClr val="33FBAF"/>
                  </a:solidFill>
                </a:ln>
                <a:solidFill>
                  <a:schemeClr val="accent2"/>
                </a:solidFill>
                <a:effectLst/>
                <a:cs typeface="+mn-ea"/>
                <a:sym typeface="+mn-lt"/>
              </a:rPr>
              <a:t>Part.04</a:t>
            </a:r>
          </a:p>
        </p:txBody>
      </p:sp>
      <p:cxnSp>
        <p:nvCxnSpPr>
          <p:cNvPr id="24" name="直接连接符 23"/>
          <p:cNvCxnSpPr/>
          <p:nvPr/>
        </p:nvCxnSpPr>
        <p:spPr>
          <a:xfrm flipH="1">
            <a:off x="516573" y="3150105"/>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flipH="1">
            <a:off x="516573" y="3127246"/>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5" name="直接连接符 34"/>
          <p:cNvCxnSpPr/>
          <p:nvPr/>
        </p:nvCxnSpPr>
        <p:spPr>
          <a:xfrm>
            <a:off x="2289098" y="432460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326239" y="430174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prism isInverted="1"/>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cstate="screen"/>
          <a:srcRect/>
          <a:stretch>
            <a:fillRect/>
          </a:stretch>
        </p:blipFill>
        <p:spPr>
          <a:xfrm>
            <a:off x="7116315" y="1808417"/>
            <a:ext cx="3922587" cy="4539973"/>
          </a:xfrm>
          <a:custGeom>
            <a:avLst/>
            <a:gdLst>
              <a:gd name="connsiteX0" fmla="*/ 0 w 3922587"/>
              <a:gd name="connsiteY0" fmla="*/ 0 h 4539973"/>
              <a:gd name="connsiteX1" fmla="*/ 3268809 w 3922587"/>
              <a:gd name="connsiteY1" fmla="*/ 0 h 4539973"/>
              <a:gd name="connsiteX2" fmla="*/ 3922587 w 3922587"/>
              <a:gd name="connsiteY2" fmla="*/ 653778 h 4539973"/>
              <a:gd name="connsiteX3" fmla="*/ 3922587 w 3922587"/>
              <a:gd name="connsiteY3" fmla="*/ 4539973 h 4539973"/>
              <a:gd name="connsiteX4" fmla="*/ 653778 w 3922587"/>
              <a:gd name="connsiteY4" fmla="*/ 4539973 h 4539973"/>
              <a:gd name="connsiteX5" fmla="*/ 0 w 3922587"/>
              <a:gd name="connsiteY5" fmla="*/ 3886195 h 453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2587" h="4539973">
                <a:moveTo>
                  <a:pt x="0" y="0"/>
                </a:moveTo>
                <a:lnTo>
                  <a:pt x="3268809" y="0"/>
                </a:lnTo>
                <a:lnTo>
                  <a:pt x="3922587" y="653778"/>
                </a:lnTo>
                <a:lnTo>
                  <a:pt x="3922587" y="4539973"/>
                </a:lnTo>
                <a:lnTo>
                  <a:pt x="653778" y="4539973"/>
                </a:lnTo>
                <a:lnTo>
                  <a:pt x="0" y="3886195"/>
                </a:lnTo>
                <a:close/>
              </a:path>
            </a:pathLst>
          </a:custGeom>
          <a:ln>
            <a:gradFill>
              <a:gsLst>
                <a:gs pos="0">
                  <a:srgbClr val="016A54"/>
                </a:gs>
                <a:gs pos="100000">
                  <a:srgbClr val="00DCC4"/>
                </a:gs>
              </a:gsLst>
              <a:lin ang="5400000" scaled="1"/>
            </a:gradFill>
          </a:ln>
        </p:spPr>
      </p:pic>
      <p:sp>
        <p:nvSpPr>
          <p:cNvPr id="7" name="文本框 6"/>
          <p:cNvSpPr txBox="1"/>
          <p:nvPr/>
        </p:nvSpPr>
        <p:spPr>
          <a:xfrm>
            <a:off x="423785" y="404187"/>
            <a:ext cx="4878465" cy="70675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dirty="0">
                <a:ln w="15875">
                  <a:solidFill>
                    <a:srgbClr val="33FBAF"/>
                  </a:solidFill>
                </a:ln>
                <a:solidFill>
                  <a:schemeClr val="bg1"/>
                </a:solidFill>
                <a:effectLst/>
                <a:cs typeface="+mn-ea"/>
                <a:sym typeface="+mn-lt"/>
              </a:rPr>
              <a:t>1、有待改进的问题</a:t>
            </a:r>
          </a:p>
        </p:txBody>
      </p:sp>
      <p:cxnSp>
        <p:nvCxnSpPr>
          <p:cNvPr id="9" name="直接连接符 8"/>
          <p:cNvCxnSpPr/>
          <p:nvPr/>
        </p:nvCxnSpPr>
        <p:spPr>
          <a:xfrm>
            <a:off x="461885" y="102765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99026" y="100479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9" name="文本框 48"/>
          <p:cNvSpPr txBox="1"/>
          <p:nvPr/>
        </p:nvSpPr>
        <p:spPr>
          <a:xfrm>
            <a:off x="9791700"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34" name="矩形 33"/>
          <p:cNvSpPr/>
          <p:nvPr/>
        </p:nvSpPr>
        <p:spPr>
          <a:xfrm flipV="1">
            <a:off x="815026" y="1294697"/>
            <a:ext cx="5057123" cy="1606707"/>
          </a:xfrm>
          <a:prstGeom prst="rect">
            <a:avLst/>
          </a:prstGeom>
          <a:gradFill>
            <a:gsLst>
              <a:gs pos="100000">
                <a:srgbClr val="016A54">
                  <a:alpha val="18000"/>
                </a:srgbClr>
              </a:gs>
              <a:gs pos="1000">
                <a:srgbClr val="00DCC4">
                  <a:alpha val="1800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38" name="文本框 37"/>
          <p:cNvSpPr txBox="1"/>
          <p:nvPr/>
        </p:nvSpPr>
        <p:spPr>
          <a:xfrm>
            <a:off x="962855" y="1192271"/>
            <a:ext cx="4909294" cy="1568450"/>
          </a:xfrm>
          <a:prstGeom prst="rect">
            <a:avLst/>
          </a:prstGeom>
          <a:noFill/>
        </p:spPr>
        <p:txBody>
          <a:bodyPr wrap="square">
            <a:spAutoFit/>
          </a:bodyPr>
          <a:lstStyle/>
          <a:p>
            <a:pPr marL="0" marR="0" lvl="0" algn="just" rtl="0" eaLnBrk="1" fontAlgn="auto" latinLnBrk="0" hangingPunct="1">
              <a:lnSpc>
                <a:spcPct val="150000"/>
              </a:lnSpc>
              <a:spcBef>
                <a:spcPts val="0"/>
              </a:spcBef>
              <a:buClrTx/>
              <a:buSzTx/>
              <a:buFont typeface="+mj-lt"/>
              <a:buNone/>
              <a:tabLst>
                <a:tab pos="457200" algn="l"/>
              </a:tabLst>
            </a:pPr>
            <a:r>
              <a:rPr kumimoji="0" lang="en-US" altLang="zh-CN" sz="1600" b="0" i="0" u="none" strike="noStrike" kern="1200" cap="none" spc="0" normalizeH="0" baseline="0" noProof="0" dirty="0">
                <a:ln>
                  <a:noFill/>
                </a:ln>
                <a:solidFill>
                  <a:prstClr val="white"/>
                </a:solidFill>
                <a:effectLst/>
                <a:uLnTx/>
                <a:uFillTx/>
                <a:cs typeface="+mn-ea"/>
                <a:sym typeface="+mn-lt"/>
              </a:rPr>
              <a:t>      </a:t>
            </a:r>
            <a:r>
              <a:rPr kumimoji="0" lang="zh-CN" altLang="zh-CN" sz="16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1.距离数组和访问状态数组的初始化：算法中提到要对距离数组和访问状态数组进行初始化，但未给出具体的初始化方法。缺乏对这两个数组初始化的详细说明可能导致无法正确计算最短路径。</a:t>
            </a:r>
          </a:p>
        </p:txBody>
      </p:sp>
      <p:sp>
        <p:nvSpPr>
          <p:cNvPr id="53" name="矩形 52"/>
          <p:cNvSpPr/>
          <p:nvPr/>
        </p:nvSpPr>
        <p:spPr>
          <a:xfrm flipV="1">
            <a:off x="815026" y="3003830"/>
            <a:ext cx="5057123" cy="1566488"/>
          </a:xfrm>
          <a:prstGeom prst="rect">
            <a:avLst/>
          </a:prstGeom>
          <a:gradFill>
            <a:gsLst>
              <a:gs pos="100000">
                <a:srgbClr val="016A54">
                  <a:alpha val="18000"/>
                </a:srgbClr>
              </a:gs>
              <a:gs pos="1000">
                <a:srgbClr val="00DCC4">
                  <a:alpha val="1800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58" name="文本框 57"/>
          <p:cNvSpPr txBox="1"/>
          <p:nvPr/>
        </p:nvSpPr>
        <p:spPr>
          <a:xfrm>
            <a:off x="962854" y="3020357"/>
            <a:ext cx="4797315" cy="1568450"/>
          </a:xfrm>
          <a:prstGeom prst="rect">
            <a:avLst/>
          </a:prstGeom>
          <a:noFill/>
        </p:spPr>
        <p:txBody>
          <a:bodyPr wrap="square">
            <a:spAutoFit/>
          </a:bodyPr>
          <a:lstStyle/>
          <a:p>
            <a:pPr marL="0" marR="0" lvl="0" algn="just" rtl="0" eaLnBrk="1" fontAlgn="auto" latinLnBrk="0" hangingPunct="1">
              <a:lnSpc>
                <a:spcPct val="150000"/>
              </a:lnSpc>
              <a:spcBef>
                <a:spcPts val="0"/>
              </a:spcBef>
              <a:buClrTx/>
              <a:buSzTx/>
              <a:buFont typeface="+mj-lt"/>
              <a:buNone/>
              <a:tabLst>
                <a:tab pos="457200" algn="l"/>
              </a:tabLst>
            </a:pPr>
            <a:r>
              <a:rPr kumimoji="0" lang="en-US" altLang="zh-CN" sz="1600" b="0" i="0" u="none" strike="noStrike" kern="1200" cap="none" spc="0" normalizeH="0" baseline="0" noProof="0" dirty="0">
                <a:ln>
                  <a:noFill/>
                </a:ln>
                <a:solidFill>
                  <a:prstClr val="white"/>
                </a:solidFill>
                <a:effectLst/>
                <a:uLnTx/>
                <a:uFillTx/>
                <a:cs typeface="+mn-ea"/>
                <a:sym typeface="+mn-lt"/>
              </a:rPr>
              <a:t>      </a:t>
            </a:r>
            <a:r>
              <a:rPr kumimoji="0" lang="zh-CN" altLang="zh-CN" sz="16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 2.使用动态内存分配：当前代码使用静态的二维矩阵来存储邻接矩阵，这限制了顶点数量的上限。可以考虑使用动态内存分配来支持更大的顶点数量。</a:t>
            </a:r>
          </a:p>
        </p:txBody>
      </p:sp>
      <p:sp>
        <p:nvSpPr>
          <p:cNvPr id="60" name="矩形 59"/>
          <p:cNvSpPr/>
          <p:nvPr/>
        </p:nvSpPr>
        <p:spPr>
          <a:xfrm flipV="1">
            <a:off x="889000" y="4679950"/>
            <a:ext cx="5057140" cy="1623060"/>
          </a:xfrm>
          <a:prstGeom prst="rect">
            <a:avLst/>
          </a:prstGeom>
          <a:gradFill>
            <a:gsLst>
              <a:gs pos="100000">
                <a:srgbClr val="016A54">
                  <a:alpha val="18000"/>
                </a:srgbClr>
              </a:gs>
              <a:gs pos="1000">
                <a:srgbClr val="00DCC4">
                  <a:alpha val="1800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63" name="文本框 62"/>
          <p:cNvSpPr txBox="1"/>
          <p:nvPr/>
        </p:nvSpPr>
        <p:spPr>
          <a:xfrm>
            <a:off x="1003300" y="4672330"/>
            <a:ext cx="4756785" cy="1568450"/>
          </a:xfrm>
          <a:prstGeom prst="rect">
            <a:avLst/>
          </a:prstGeom>
          <a:noFill/>
        </p:spPr>
        <p:txBody>
          <a:bodyPr wrap="square">
            <a:spAutoFit/>
          </a:bodyPr>
          <a:lstStyle/>
          <a:p>
            <a:pPr marL="0" marR="0" lvl="0" algn="just" rtl="0" eaLnBrk="1" fontAlgn="auto" latinLnBrk="0" hangingPunct="1">
              <a:lnSpc>
                <a:spcPct val="150000"/>
              </a:lnSpc>
              <a:spcBef>
                <a:spcPts val="0"/>
              </a:spcBef>
              <a:buClrTx/>
              <a:buSzTx/>
              <a:buFont typeface="+mj-lt"/>
              <a:buNone/>
              <a:tabLst>
                <a:tab pos="457200" algn="l"/>
              </a:tabLst>
            </a:pPr>
            <a:r>
              <a:rPr kumimoji="0" lang="en-US" altLang="zh-CN" sz="1200" b="0" i="0" u="none" strike="noStrike" kern="1200" cap="none" spc="0" normalizeH="0" baseline="0" noProof="0" dirty="0">
                <a:ln>
                  <a:noFill/>
                </a:ln>
                <a:solidFill>
                  <a:prstClr val="white"/>
                </a:solidFill>
                <a:effectLst/>
                <a:uLnTx/>
                <a:uFillTx/>
                <a:cs typeface="+mn-ea"/>
                <a:sym typeface="+mn-lt"/>
              </a:rPr>
              <a:t>      </a:t>
            </a:r>
            <a:r>
              <a:rPr kumimoji="0" lang="zh-CN" altLang="zh-CN" sz="16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3.鲁棒性不足：当前代码没有对异常情况进行充分的处理。例如，如果邻接矩阵无效或输入格式错误，代码将简单地打印错误信息，而不会提供更详细的错误提示。</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randombar(horizontal)">
                                      <p:cBhvr>
                                        <p:cTn id="10" dur="500"/>
                                        <p:tgtEl>
                                          <p:spTgt spid="5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randombar(horizontal)">
                                      <p:cBhvr>
                                        <p:cTn id="13" dur="500"/>
                                        <p:tgtEl>
                                          <p:spTgt spid="60"/>
                                        </p:tgtEl>
                                      </p:cBhvr>
                                    </p:animEffect>
                                  </p:childTnLst>
                                </p:cTn>
                              </p:par>
                              <p:par>
                                <p:cTn id="14" presetID="14" presetClass="entr" presetSubtype="1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randombar(horizontal)">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randombar(horizontal)">
                                      <p:cBhvr>
                                        <p:cTn id="21" dur="500"/>
                                        <p:tgtEl>
                                          <p:spTgt spid="3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randombar(horizontal)">
                                      <p:cBhvr>
                                        <p:cTn id="24" dur="500"/>
                                        <p:tgtEl>
                                          <p:spTgt spid="58"/>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randombar(horizontal)">
                                      <p:cBhvr>
                                        <p:cTn id="2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P spid="53" grpId="0" animBg="1"/>
      <p:bldP spid="58" grpId="0"/>
      <p:bldP spid="60" grpId="0" bldLvl="0" animBg="1"/>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2" cstate="screen"/>
          <a:srcRect/>
          <a:stretch>
            <a:fillRect/>
          </a:stretch>
        </p:blipFill>
        <p:spPr>
          <a:xfrm>
            <a:off x="8267700" y="1352550"/>
            <a:ext cx="2949575" cy="5100955"/>
          </a:xfrm>
          <a:prstGeom prst="snipRoundRect">
            <a:avLst/>
          </a:prstGeom>
          <a:ln>
            <a:gradFill>
              <a:gsLst>
                <a:gs pos="0">
                  <a:srgbClr val="016A54"/>
                </a:gs>
                <a:gs pos="100000">
                  <a:srgbClr val="00DCC4"/>
                </a:gs>
              </a:gsLst>
              <a:lin ang="5400000" scaled="1"/>
            </a:gradFill>
          </a:ln>
        </p:spPr>
      </p:pic>
      <p:pic>
        <p:nvPicPr>
          <p:cNvPr id="24" name="图片 23"/>
          <p:cNvPicPr>
            <a:picLocks noChangeAspect="1"/>
          </p:cNvPicPr>
          <p:nvPr/>
        </p:nvPicPr>
        <p:blipFill>
          <a:blip r:embed="rId3" cstate="screen"/>
          <a:srcRect/>
          <a:stretch>
            <a:fillRect/>
          </a:stretch>
        </p:blipFill>
        <p:spPr>
          <a:xfrm>
            <a:off x="4632960" y="1303655"/>
            <a:ext cx="3039745" cy="5150485"/>
          </a:xfrm>
          <a:prstGeom prst="snipRoundRect">
            <a:avLst/>
          </a:prstGeom>
          <a:ln>
            <a:gradFill>
              <a:gsLst>
                <a:gs pos="0">
                  <a:srgbClr val="016A54"/>
                </a:gs>
                <a:gs pos="100000">
                  <a:srgbClr val="00DCC4"/>
                </a:gs>
              </a:gsLst>
              <a:lin ang="5400000" scaled="1"/>
            </a:gradFill>
          </a:ln>
        </p:spPr>
      </p:pic>
      <p:pic>
        <p:nvPicPr>
          <p:cNvPr id="21" name="图片 20"/>
          <p:cNvPicPr>
            <a:picLocks noChangeAspect="1"/>
          </p:cNvPicPr>
          <p:nvPr/>
        </p:nvPicPr>
        <p:blipFill>
          <a:blip r:embed="rId4" cstate="screen"/>
          <a:srcRect/>
          <a:stretch>
            <a:fillRect/>
          </a:stretch>
        </p:blipFill>
        <p:spPr>
          <a:xfrm>
            <a:off x="793750" y="1485900"/>
            <a:ext cx="2909493" cy="4967913"/>
          </a:xfrm>
          <a:prstGeom prst="snipRoundRect">
            <a:avLst/>
          </a:prstGeom>
          <a:ln>
            <a:gradFill>
              <a:gsLst>
                <a:gs pos="0">
                  <a:srgbClr val="016A54"/>
                </a:gs>
                <a:gs pos="100000">
                  <a:srgbClr val="00DCC4"/>
                </a:gs>
              </a:gsLst>
              <a:lin ang="5400000" scaled="1"/>
            </a:gradFill>
          </a:ln>
        </p:spPr>
      </p:pic>
      <p:sp>
        <p:nvSpPr>
          <p:cNvPr id="7" name="文本框 6"/>
          <p:cNvSpPr txBox="1"/>
          <p:nvPr/>
        </p:nvSpPr>
        <p:spPr>
          <a:xfrm>
            <a:off x="423785" y="404187"/>
            <a:ext cx="3673475" cy="70675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dirty="0">
                <a:ln w="15875">
                  <a:solidFill>
                    <a:srgbClr val="33FBAF"/>
                  </a:solidFill>
                </a:ln>
                <a:solidFill>
                  <a:schemeClr val="bg1"/>
                </a:solidFill>
                <a:effectLst/>
                <a:cs typeface="+mn-ea"/>
                <a:sym typeface="+mn-lt"/>
              </a:rPr>
              <a:t>2、收获和体会</a:t>
            </a:r>
          </a:p>
        </p:txBody>
      </p:sp>
      <p:cxnSp>
        <p:nvCxnSpPr>
          <p:cNvPr id="9" name="直接连接符 8"/>
          <p:cNvCxnSpPr/>
          <p:nvPr/>
        </p:nvCxnSpPr>
        <p:spPr>
          <a:xfrm>
            <a:off x="461885" y="102765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99026" y="100479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9" name="文本框 48"/>
          <p:cNvSpPr txBox="1"/>
          <p:nvPr/>
        </p:nvSpPr>
        <p:spPr>
          <a:xfrm>
            <a:off x="9791700"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50" name="文本框 49"/>
          <p:cNvSpPr txBox="1"/>
          <p:nvPr/>
        </p:nvSpPr>
        <p:spPr>
          <a:xfrm>
            <a:off x="793756" y="1657279"/>
            <a:ext cx="2909493" cy="4892675"/>
          </a:xfrm>
          <a:prstGeom prst="rect">
            <a:avLst/>
          </a:prstGeom>
          <a:noFill/>
        </p:spPr>
        <p:txBody>
          <a:bodyPr wrap="square">
            <a:spAutoFit/>
          </a:bodyPr>
          <a:lstStyle/>
          <a:p>
            <a:pPr algn="just">
              <a:lnSpc>
                <a:spcPct val="150000"/>
              </a:lnSpc>
              <a:spcBef>
                <a:spcPts val="0"/>
              </a:spcBef>
              <a:buClrTx/>
              <a:buSzTx/>
              <a:buFont typeface="+mj-lt"/>
              <a:tabLst>
                <a:tab pos="457200" algn="l"/>
              </a:tabLst>
            </a:pPr>
            <a:r>
              <a:rPr lang="en-US" altLang="zh-CN" sz="1200" dirty="0">
                <a:solidFill>
                  <a:schemeClr val="bg1"/>
                </a:solidFill>
                <a:cs typeface="+mn-ea"/>
                <a:sym typeface="+mn-lt"/>
              </a:rPr>
              <a:t>      </a:t>
            </a: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1.距离数组和访问状态数组的初始化非常重要，因为它们对算法的正确性起着关键作用。在距离数组中，可以将源点的距离初始化为0，其他顶点的距离初始化为无穷大，表示尚未确定最短路径。在访问状态数组中，可以将所有顶点的状态初始化为未访问，即标记为false。这样做可以确保算法从正确的起点开始，并且在遍历过程中能够正常更新距离值。</a:t>
            </a:r>
          </a:p>
        </p:txBody>
      </p:sp>
      <p:sp>
        <p:nvSpPr>
          <p:cNvPr id="79" name="文本框 78"/>
          <p:cNvSpPr txBox="1"/>
          <p:nvPr/>
        </p:nvSpPr>
        <p:spPr>
          <a:xfrm>
            <a:off x="4632960" y="1657350"/>
            <a:ext cx="3192780" cy="4028440"/>
          </a:xfrm>
          <a:prstGeom prst="rect">
            <a:avLst/>
          </a:prstGeom>
          <a:noFill/>
        </p:spPr>
        <p:txBody>
          <a:bodyPr wrap="square">
            <a:spAutoFit/>
          </a:bodyPr>
          <a:lstStyle/>
          <a:p>
            <a:pPr>
              <a:lnSpc>
                <a:spcPct val="160000"/>
              </a:lnSpc>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2.处理负权边是一个重要的问题。在一些情况下，图中存在负权边可能导致最短路径算法产生错误的结果或进入无限循环。一种常见的解决方案是使用适当的最短路径算法来处理负权边，例如Dijkstra算法不能处理负权边，而Bellman-Ford算法可以处理负权边。根据具体情况选择合适的算法以处理负权边是至关重要的。</a:t>
            </a:r>
          </a:p>
        </p:txBody>
      </p:sp>
      <p:sp>
        <p:nvSpPr>
          <p:cNvPr id="84" name="文本框 83"/>
          <p:cNvSpPr txBox="1"/>
          <p:nvPr/>
        </p:nvSpPr>
        <p:spPr>
          <a:xfrm>
            <a:off x="8267700" y="1657350"/>
            <a:ext cx="2948940" cy="4422140"/>
          </a:xfrm>
          <a:prstGeom prst="rect">
            <a:avLst/>
          </a:prstGeom>
          <a:noFill/>
        </p:spPr>
        <p:txBody>
          <a:bodyPr wrap="square">
            <a:spAutoFit/>
          </a:bodyPr>
          <a:lstStyle/>
          <a:p>
            <a:pPr>
              <a:lnSpc>
                <a:spcPct val="160000"/>
              </a:lnSpc>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3.缺乏终止条件的定义可能导致算法无法正确结束执行。在最短路径优先算法中，一种常见的终止条件是当所有顶点都被访问过，或者找不到更短的路径时，算法可以结束执行并返回最短路径数组。这个终止条件可以确保算法在找到最优解后正确地停止，并且不会陷入无限循环。</a:t>
            </a:r>
          </a:p>
          <a:p>
            <a:pPr>
              <a:lnSpc>
                <a:spcPct val="160000"/>
              </a:lnSpc>
            </a:pPr>
            <a:endPar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14"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randombar(horizontal)">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randombar(horizontal)">
                                      <p:cBhvr>
                                        <p:cTn id="18" dur="500"/>
                                        <p:tgtEl>
                                          <p:spTgt spid="5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randombar(horizontal)">
                                      <p:cBhvr>
                                        <p:cTn id="21" dur="500"/>
                                        <p:tgtEl>
                                          <p:spTgt spid="7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randombar(horizontal)">
                                      <p:cBhvr>
                                        <p:cTn id="2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79" grpId="0"/>
      <p:bldP spid="8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文本框 17"/>
          <p:cNvSpPr txBox="1"/>
          <p:nvPr/>
        </p:nvSpPr>
        <p:spPr>
          <a:xfrm>
            <a:off x="363094" y="914428"/>
            <a:ext cx="6845969" cy="101473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6000" b="1" i="0" u="none" strike="noStrike" cap="none" spc="0" normalizeH="0" baseline="0">
                <a:ln>
                  <a:noFill/>
                </a:ln>
                <a:solidFill>
                  <a:prstClr val="white"/>
                </a:solidFill>
                <a:effectLst/>
                <a:uLnTx/>
                <a:uFillTx/>
                <a:cs typeface="+mn-ea"/>
              </a:defRPr>
            </a:lvl1pPr>
          </a:lstStyle>
          <a:p>
            <a:pPr algn="l">
              <a:defRPr/>
            </a:pPr>
            <a:r>
              <a:rPr lang="en-US" altLang="zh-CN" dirty="0">
                <a:ln w="15875">
                  <a:solidFill>
                    <a:srgbClr val="33FBAF"/>
                  </a:solidFill>
                </a:ln>
                <a:solidFill>
                  <a:schemeClr val="bg1"/>
                </a:solidFill>
                <a:sym typeface="+mn-lt"/>
              </a:rPr>
              <a:t>感谢您的观看</a:t>
            </a:r>
          </a:p>
        </p:txBody>
      </p:sp>
      <p:sp>
        <p:nvSpPr>
          <p:cNvPr id="19" name="文本框 18"/>
          <p:cNvSpPr txBox="1"/>
          <p:nvPr/>
        </p:nvSpPr>
        <p:spPr>
          <a:xfrm>
            <a:off x="407544" y="2116520"/>
            <a:ext cx="4374007"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Thank you for watching</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22" name="文本框 21"/>
          <p:cNvSpPr txBox="1"/>
          <p:nvPr/>
        </p:nvSpPr>
        <p:spPr>
          <a:xfrm>
            <a:off x="482007"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20" name="文本框 19"/>
          <p:cNvSpPr txBox="1"/>
          <p:nvPr/>
        </p:nvSpPr>
        <p:spPr>
          <a:xfrm>
            <a:off x="876300" y="2739390"/>
            <a:ext cx="8916035" cy="3784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00" cap="none" spc="0" normalizeH="0" baseline="0" dirty="0" err="1">
                <a:ln w="15875">
                  <a:solidFill>
                    <a:srgbClr val="FF0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sym typeface="+mn-lt"/>
              </a:rPr>
              <a:t>组长：</a:t>
            </a:r>
            <a:r>
              <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2022072094杨猛 </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white"/>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00" cap="none" spc="0" normalizeH="0" baseline="0" dirty="0" err="1">
                <a:ln w="15875">
                  <a:solidFill>
                    <a:srgbClr val="FF0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sym typeface="+mn-lt"/>
              </a:rPr>
              <a:t>小组成员：</a:t>
            </a:r>
          </a:p>
          <a:p>
            <a:pPr marL="0" marR="0" lvl="0" algn="l" defTabSz="914400" rtl="0" eaLnBrk="1" fontAlgn="auto" latinLnBrk="0" hangingPunct="1">
              <a:lnSpc>
                <a:spcPct val="100000"/>
              </a:lnSpc>
              <a:spcBef>
                <a:spcPts val="0"/>
              </a:spcBef>
              <a:spcAft>
                <a:spcPts val="0"/>
              </a:spcAft>
              <a:buClrTx/>
              <a:buSzTx/>
              <a:buFontTx/>
              <a:buNone/>
              <a:defRPr/>
            </a:pPr>
            <a:r>
              <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2022072068黄静坡</a:t>
            </a:r>
            <a:r>
              <a:rPr lang="zh-CN"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a:t>
            </a:r>
            <a:r>
              <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2022072073黎梓贤</a:t>
            </a:r>
          </a:p>
          <a:p>
            <a:pPr marL="0" marR="0" lvl="0" algn="l" defTabSz="914400" rtl="0" eaLnBrk="1" fontAlgn="auto" latinLnBrk="0" hangingPunct="1">
              <a:lnSpc>
                <a:spcPct val="100000"/>
              </a:lnSpc>
              <a:spcBef>
                <a:spcPts val="0"/>
              </a:spcBef>
              <a:spcAft>
                <a:spcPts val="0"/>
              </a:spcAft>
              <a:buClrTx/>
              <a:buSzTx/>
              <a:buFontTx/>
              <a:buNone/>
              <a:defRPr/>
            </a:pPr>
            <a:r>
              <a:rPr lang="zh-CN"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2022072065何奕逊、2022072081刘佳锐</a:t>
            </a:r>
            <a:endPar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white"/>
              </a:solidFill>
              <a:effectLst/>
              <a:uLnTx/>
              <a:uFillTx/>
              <a:cs typeface="+mn-ea"/>
              <a:sym typeface="+mn-lt"/>
            </a:endParaRPr>
          </a:p>
          <a:p>
            <a:pPr marL="0" marR="0" lvl="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00" cap="none" spc="0" normalizeH="0" baseline="0" dirty="0" err="1">
                <a:ln w="15875">
                  <a:solidFill>
                    <a:srgbClr val="FF0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sym typeface="+mn-lt"/>
              </a:rPr>
              <a:t>组员分工：</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代码讲演，PPT讲演</a:t>
            </a:r>
            <a:r>
              <a:rPr lang="zh-CN"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  —————————————————</a:t>
            </a:r>
            <a:r>
              <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黄静坡</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抽象数据类型设计、算法与数据结构设计、代码——————杨猛</a:t>
            </a:r>
            <a:endParaRPr lang="zh-CN"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核心算法、流程图*——————————————————刘佳锐</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完善文档里未被分配到的点完善实验报告、协助PPT————</a:t>
            </a:r>
            <a:r>
              <a:rPr lang="zh-CN" altLang="zh-CN" sz="20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何奕逊</a:t>
            </a:r>
            <a:endPar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endParaRPr>
          </a:p>
          <a:p>
            <a:pPr>
              <a:defRPr/>
            </a:pPr>
            <a:r>
              <a:rPr kumimoji="0" lang="zh-CN" altLang="zh-CN" sz="20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PPT制作———————————————————————黎梓贤</a:t>
            </a:r>
          </a:p>
        </p:txBody>
      </p:sp>
      <p:sp>
        <p:nvSpPr>
          <p:cNvPr id="23" name="矩形 22"/>
          <p:cNvSpPr/>
          <p:nvPr/>
        </p:nvSpPr>
        <p:spPr>
          <a:xfrm>
            <a:off x="482007" y="4643985"/>
            <a:ext cx="63500" cy="307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5" name="矩形 24"/>
          <p:cNvSpPr/>
          <p:nvPr/>
        </p:nvSpPr>
        <p:spPr>
          <a:xfrm>
            <a:off x="482007" y="5258347"/>
            <a:ext cx="63500" cy="307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28" name="直接连接符 27"/>
          <p:cNvCxnSpPr/>
          <p:nvPr/>
        </p:nvCxnSpPr>
        <p:spPr>
          <a:xfrm flipH="1">
            <a:off x="407544" y="1930091"/>
            <a:ext cx="252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flipH="1">
            <a:off x="516573" y="3196311"/>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2" name="直接连接符 31"/>
          <p:cNvCxnSpPr/>
          <p:nvPr/>
        </p:nvCxnSpPr>
        <p:spPr>
          <a:xfrm>
            <a:off x="2092413" y="914428"/>
            <a:ext cx="252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4900704" y="2177076"/>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文本框 17"/>
          <p:cNvSpPr txBox="1"/>
          <p:nvPr/>
        </p:nvSpPr>
        <p:spPr>
          <a:xfrm>
            <a:off x="407545" y="493926"/>
            <a:ext cx="3051318"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dirty="0">
                <a:ln w="15875">
                  <a:solidFill>
                    <a:srgbClr val="33FBAF"/>
                  </a:solidFill>
                </a:ln>
                <a:solidFill>
                  <a:schemeClr val="bg1"/>
                </a:solidFill>
                <a:effectLst/>
                <a:cs typeface="+mn-ea"/>
                <a:sym typeface="+mn-lt"/>
              </a:rPr>
              <a:t>目录</a:t>
            </a:r>
            <a:endParaRPr kumimoji="0" lang="en-US" altLang="zh-CN" sz="6000" b="1" i="0" u="none" strike="noStrike" kern="1200" cap="none" spc="0" normalizeH="0" baseline="0" noProof="0" dirty="0">
              <a:ln w="15875">
                <a:solidFill>
                  <a:srgbClr val="33FBAF"/>
                </a:solidFill>
              </a:ln>
              <a:solidFill>
                <a:schemeClr val="bg1"/>
              </a:solidFill>
              <a:effectLst/>
              <a:uLnTx/>
              <a:uFillTx/>
              <a:cs typeface="+mn-ea"/>
              <a:sym typeface="+mn-lt"/>
            </a:endParaRPr>
          </a:p>
        </p:txBody>
      </p:sp>
      <p:sp>
        <p:nvSpPr>
          <p:cNvPr id="20" name="文本框 19"/>
          <p:cNvSpPr txBox="1"/>
          <p:nvPr/>
        </p:nvSpPr>
        <p:spPr>
          <a:xfrm>
            <a:off x="407544" y="2540221"/>
            <a:ext cx="6355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cs typeface="+mn-ea"/>
                <a:sym typeface="+mn-lt"/>
              </a:rPr>
              <a:t>01.</a:t>
            </a:r>
            <a:endParaRPr kumimoji="0" lang="zh-CN" altLang="en-US" sz="2400" b="1" i="0" u="none" strike="noStrike" kern="1200" cap="none" spc="0" normalizeH="0" baseline="0" noProof="0" dirty="0">
              <a:ln>
                <a:noFill/>
              </a:ln>
              <a:solidFill>
                <a:prstClr val="white"/>
              </a:solidFill>
              <a:effectLst/>
              <a:uLnTx/>
              <a:uFillTx/>
              <a:cs typeface="+mn-ea"/>
              <a:sym typeface="+mn-lt"/>
            </a:endParaRPr>
          </a:p>
        </p:txBody>
      </p:sp>
      <p:sp>
        <p:nvSpPr>
          <p:cNvPr id="24" name="文本框 23"/>
          <p:cNvSpPr txBox="1"/>
          <p:nvPr/>
        </p:nvSpPr>
        <p:spPr>
          <a:xfrm>
            <a:off x="986948" y="2540221"/>
            <a:ext cx="3313381" cy="460375"/>
          </a:xfrm>
          <a:prstGeom prst="rect">
            <a:avLst/>
          </a:prstGeom>
          <a:noFill/>
        </p:spPr>
        <p:txBody>
          <a:bodyPr wrap="square" rtlCol="0">
            <a:spAutoFit/>
          </a:bodyPr>
          <a:lstStyle/>
          <a:p>
            <a:pPr lvl="0">
              <a:defRPr/>
            </a:pPr>
            <a:r>
              <a:rPr lang="zh-CN" altLang="zh-CN" sz="24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医药物流配送网络需求</a:t>
            </a:r>
          </a:p>
        </p:txBody>
      </p:sp>
      <p:cxnSp>
        <p:nvCxnSpPr>
          <p:cNvPr id="43" name="直接连接符 42"/>
          <p:cNvCxnSpPr/>
          <p:nvPr/>
        </p:nvCxnSpPr>
        <p:spPr>
          <a:xfrm flipV="1">
            <a:off x="1043137" y="3024285"/>
            <a:ext cx="3086735" cy="2159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249843" y="302535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9" name="文本框 58"/>
          <p:cNvSpPr txBox="1"/>
          <p:nvPr/>
        </p:nvSpPr>
        <p:spPr>
          <a:xfrm>
            <a:off x="4143661" y="2540221"/>
            <a:ext cx="6355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cs typeface="+mn-ea"/>
                <a:sym typeface="+mn-lt"/>
              </a:rPr>
              <a:t>02.</a:t>
            </a:r>
            <a:endParaRPr kumimoji="0" lang="zh-CN" altLang="en-US" sz="2400" b="1" i="0" u="none" strike="noStrike" kern="1200" cap="none" spc="0" normalizeH="0" baseline="0" noProof="0" dirty="0">
              <a:ln>
                <a:noFill/>
              </a:ln>
              <a:solidFill>
                <a:prstClr val="white"/>
              </a:solidFill>
              <a:effectLst/>
              <a:uLnTx/>
              <a:uFillTx/>
              <a:cs typeface="+mn-ea"/>
              <a:sym typeface="+mn-lt"/>
            </a:endParaRPr>
          </a:p>
        </p:txBody>
      </p:sp>
      <p:sp>
        <p:nvSpPr>
          <p:cNvPr id="60" name="文本框 59"/>
          <p:cNvSpPr txBox="1"/>
          <p:nvPr/>
        </p:nvSpPr>
        <p:spPr>
          <a:xfrm>
            <a:off x="4723066" y="2540221"/>
            <a:ext cx="3156014" cy="460375"/>
          </a:xfrm>
          <a:prstGeom prst="rect">
            <a:avLst/>
          </a:prstGeom>
          <a:noFill/>
        </p:spPr>
        <p:txBody>
          <a:bodyPr wrap="square" rtlCol="0">
            <a:spAutoFit/>
          </a:bodyPr>
          <a:lstStyle/>
          <a:p>
            <a:pPr lvl="0" algn="l">
              <a:buClrTx/>
              <a:buSzTx/>
              <a:buFontTx/>
              <a:defRPr/>
            </a:pPr>
            <a:r>
              <a:rPr lang="zh-CN" altLang="zh-CN" sz="24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程序设计</a:t>
            </a:r>
          </a:p>
        </p:txBody>
      </p:sp>
      <p:cxnSp>
        <p:nvCxnSpPr>
          <p:cNvPr id="62" name="直接连接符 61"/>
          <p:cNvCxnSpPr/>
          <p:nvPr/>
        </p:nvCxnSpPr>
        <p:spPr>
          <a:xfrm>
            <a:off x="4657334" y="3045875"/>
            <a:ext cx="1361440" cy="889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985960" y="302535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5" name="文本框 64"/>
          <p:cNvSpPr txBox="1"/>
          <p:nvPr/>
        </p:nvSpPr>
        <p:spPr>
          <a:xfrm>
            <a:off x="407544" y="3704296"/>
            <a:ext cx="6355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cs typeface="+mn-ea"/>
                <a:sym typeface="+mn-lt"/>
              </a:rPr>
              <a:t>03.</a:t>
            </a:r>
            <a:endParaRPr kumimoji="0" lang="zh-CN" altLang="en-US" sz="2400" b="1" i="0" u="none" strike="noStrike" kern="1200" cap="none" spc="0" normalizeH="0" baseline="0" noProof="0" dirty="0">
              <a:ln>
                <a:noFill/>
              </a:ln>
              <a:solidFill>
                <a:prstClr val="white"/>
              </a:solidFill>
              <a:effectLst/>
              <a:uLnTx/>
              <a:uFillTx/>
              <a:cs typeface="+mn-ea"/>
              <a:sym typeface="+mn-lt"/>
            </a:endParaRPr>
          </a:p>
        </p:txBody>
      </p:sp>
      <p:sp>
        <p:nvSpPr>
          <p:cNvPr id="66" name="文本框 65"/>
          <p:cNvSpPr txBox="1"/>
          <p:nvPr/>
        </p:nvSpPr>
        <p:spPr>
          <a:xfrm>
            <a:off x="1043136" y="3704296"/>
            <a:ext cx="2929423" cy="460375"/>
          </a:xfrm>
          <a:prstGeom prst="rect">
            <a:avLst/>
          </a:prstGeom>
          <a:noFill/>
        </p:spPr>
        <p:txBody>
          <a:bodyPr wrap="square" rtlCol="0">
            <a:spAutoFit/>
          </a:bodyPr>
          <a:lstStyle/>
          <a:p>
            <a:pPr lvl="0" algn="l">
              <a:buClrTx/>
              <a:buSzTx/>
              <a:buFontTx/>
              <a:defRPr/>
            </a:pPr>
            <a:r>
              <a:rPr lang="zh-CN" altLang="zh-CN" sz="24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结算结果分析</a:t>
            </a:r>
          </a:p>
        </p:txBody>
      </p:sp>
      <p:cxnSp>
        <p:nvCxnSpPr>
          <p:cNvPr id="68" name="直接连接符 67"/>
          <p:cNvCxnSpPr/>
          <p:nvPr/>
        </p:nvCxnSpPr>
        <p:spPr>
          <a:xfrm flipV="1">
            <a:off x="1043137" y="4190900"/>
            <a:ext cx="1950085" cy="1905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3249843" y="4189434"/>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1" name="文本框 70"/>
          <p:cNvSpPr txBox="1"/>
          <p:nvPr/>
        </p:nvSpPr>
        <p:spPr>
          <a:xfrm>
            <a:off x="4143661" y="3704296"/>
            <a:ext cx="6355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cs typeface="+mn-ea"/>
                <a:sym typeface="+mn-lt"/>
              </a:rPr>
              <a:t>04.</a:t>
            </a:r>
            <a:endParaRPr kumimoji="0" lang="zh-CN" altLang="en-US" sz="2400" b="1" i="0" u="none" strike="noStrike" kern="1200" cap="none" spc="0" normalizeH="0" baseline="0" noProof="0" dirty="0">
              <a:ln>
                <a:noFill/>
              </a:ln>
              <a:solidFill>
                <a:prstClr val="white"/>
              </a:solidFill>
              <a:effectLst/>
              <a:uLnTx/>
              <a:uFillTx/>
              <a:cs typeface="+mn-ea"/>
              <a:sym typeface="+mn-lt"/>
            </a:endParaRPr>
          </a:p>
        </p:txBody>
      </p:sp>
      <p:sp>
        <p:nvSpPr>
          <p:cNvPr id="72" name="文本框 71"/>
          <p:cNvSpPr txBox="1"/>
          <p:nvPr/>
        </p:nvSpPr>
        <p:spPr>
          <a:xfrm>
            <a:off x="4723066" y="3704296"/>
            <a:ext cx="4436174" cy="46037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buClrTx/>
              <a:buSzTx/>
              <a:buFontTx/>
              <a:buNone/>
              <a:defRPr/>
            </a:pPr>
            <a:r>
              <a:rPr lang="zh-CN" altLang="zh-CN" sz="24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有待改进的问题、收获与体会</a:t>
            </a:r>
            <a:endParaRPr kumimoji="0" lang="zh-CN" altLang="zh-CN" sz="2400" b="1" i="0" u="none" strike="noStrike" kern="100" cap="none" spc="0" normalizeH="0" baseline="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endParaRPr>
          </a:p>
        </p:txBody>
      </p:sp>
      <p:cxnSp>
        <p:nvCxnSpPr>
          <p:cNvPr id="74" name="直接连接符 73"/>
          <p:cNvCxnSpPr/>
          <p:nvPr/>
        </p:nvCxnSpPr>
        <p:spPr>
          <a:xfrm>
            <a:off x="4779254" y="4209950"/>
            <a:ext cx="3957320" cy="12065"/>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a:off x="6985960" y="4189434"/>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down)">
                                      <p:cBhvr>
                                        <p:cTn id="7" dur="500"/>
                                        <p:tgtEl>
                                          <p:spTgt spid="2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0">
                                            <p:txEl>
                                              <p:pRg st="0" end="0"/>
                                            </p:txEl>
                                          </p:spTgt>
                                        </p:tgtEl>
                                        <p:attrNameLst>
                                          <p:attrName>style.visibility</p:attrName>
                                        </p:attrNameLst>
                                      </p:cBhvr>
                                      <p:to>
                                        <p:strVal val="visible"/>
                                      </p:to>
                                    </p:set>
                                    <p:animEffect transition="in" filter="wipe(down)">
                                      <p:cBhvr>
                                        <p:cTn id="10" dur="500"/>
                                        <p:tgtEl>
                                          <p:spTgt spid="60">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6">
                                            <p:txEl>
                                              <p:pRg st="0" end="0"/>
                                            </p:txEl>
                                          </p:spTgt>
                                        </p:tgtEl>
                                        <p:attrNameLst>
                                          <p:attrName>style.visibility</p:attrName>
                                        </p:attrNameLst>
                                      </p:cBhvr>
                                      <p:to>
                                        <p:strVal val="visible"/>
                                      </p:to>
                                    </p:set>
                                    <p:animEffect transition="in" filter="wipe(down)">
                                      <p:cBhvr>
                                        <p:cTn id="13" dur="500"/>
                                        <p:tgtEl>
                                          <p:spTgt spid="66">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72">
                                            <p:txEl>
                                              <p:pRg st="0" end="0"/>
                                            </p:txEl>
                                          </p:spTgt>
                                        </p:tgtEl>
                                        <p:attrNameLst>
                                          <p:attrName>style.visibility</p:attrName>
                                        </p:attrNameLst>
                                      </p:cBhvr>
                                      <p:to>
                                        <p:strVal val="visible"/>
                                      </p:to>
                                    </p:set>
                                    <p:animEffect transition="in" filter="wipe(down)">
                                      <p:cBhvr>
                                        <p:cTn id="16"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文本框 17"/>
          <p:cNvSpPr txBox="1"/>
          <p:nvPr/>
        </p:nvSpPr>
        <p:spPr>
          <a:xfrm>
            <a:off x="396240" y="3257550"/>
            <a:ext cx="8914765" cy="110680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6000" b="1" i="0" u="none" strike="noStrike" cap="none" spc="0" normalizeH="0" baseline="0">
                <a:ln>
                  <a:noFill/>
                </a:ln>
                <a:solidFill>
                  <a:prstClr val="white"/>
                </a:solidFill>
                <a:effectLst/>
                <a:uLnTx/>
                <a:uFillTx/>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dirty="0">
                <a:ln w="15875">
                  <a:solidFill>
                    <a:srgbClr val="33FBAF"/>
                  </a:solidFill>
                </a:ln>
                <a:solidFill>
                  <a:schemeClr val="accent5">
                    <a:lumMod val="60000"/>
                    <a:lumOff val="40000"/>
                  </a:schemeClr>
                </a:solidFill>
                <a:effectLst/>
                <a:cs typeface="+mn-ea"/>
                <a:sym typeface="+mn-lt"/>
              </a:rPr>
              <a:t>医药物流配送网络需求</a:t>
            </a:r>
            <a:endParaRPr kumimoji="0" lang="en-US" altLang="zh-CN" sz="6600" b="1" i="0" u="none" strike="noStrike" kern="1200" cap="none" spc="0" normalizeH="0" baseline="0" noProof="0" dirty="0">
              <a:ln w="15875">
                <a:solidFill>
                  <a:srgbClr val="33FBAF"/>
                </a:solidFill>
              </a:ln>
              <a:solidFill>
                <a:schemeClr val="accent5">
                  <a:lumMod val="60000"/>
                  <a:lumOff val="40000"/>
                </a:schemeClr>
              </a:solidFill>
              <a:effectLst/>
              <a:uLnTx/>
              <a:uFillTx/>
              <a:cs typeface="+mn-ea"/>
              <a:sym typeface="+mn-lt"/>
            </a:endParaRPr>
          </a:p>
        </p:txBody>
      </p:sp>
      <p:sp>
        <p:nvSpPr>
          <p:cNvPr id="22" name="文本框 21"/>
          <p:cNvSpPr txBox="1"/>
          <p:nvPr/>
        </p:nvSpPr>
        <p:spPr>
          <a:xfrm>
            <a:off x="482007"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6" name="文本框 15"/>
          <p:cNvSpPr txBox="1"/>
          <p:nvPr/>
        </p:nvSpPr>
        <p:spPr>
          <a:xfrm>
            <a:off x="407544" y="1852906"/>
            <a:ext cx="6845969" cy="11068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dirty="0">
                <a:ln w="15875">
                  <a:solidFill>
                    <a:srgbClr val="33FBAF"/>
                  </a:solidFill>
                </a:ln>
                <a:solidFill>
                  <a:schemeClr val="accent2"/>
                </a:solidFill>
                <a:effectLst/>
                <a:cs typeface="+mn-ea"/>
                <a:sym typeface="+mn-lt"/>
              </a:rPr>
              <a:t>Part.</a:t>
            </a:r>
            <a:r>
              <a:rPr lang="en-US" altLang="zh-CN" sz="6600" b="1" dirty="0">
                <a:ln w="15875">
                  <a:solidFill>
                    <a:srgbClr val="33FBAF"/>
                  </a:solidFill>
                </a:ln>
                <a:solidFill>
                  <a:schemeClr val="accent2"/>
                </a:solidFill>
                <a:effectLst/>
                <a:cs typeface="+mn-ea"/>
                <a:sym typeface="+mn-lt"/>
              </a:rPr>
              <a:t>01</a:t>
            </a:r>
            <a:endParaRPr kumimoji="0" lang="en-US" altLang="zh-CN" sz="6600" b="1" i="0" u="none" strike="noStrike" kern="1200" cap="none" spc="0" normalizeH="0" baseline="0" dirty="0">
              <a:ln w="15875">
                <a:solidFill>
                  <a:srgbClr val="33FBAF"/>
                </a:solidFill>
              </a:ln>
              <a:solidFill>
                <a:schemeClr val="accent2"/>
              </a:solidFill>
              <a:effectLst/>
              <a:cs typeface="+mn-ea"/>
              <a:sym typeface="+mn-lt"/>
            </a:endParaRPr>
          </a:p>
        </p:txBody>
      </p:sp>
      <p:cxnSp>
        <p:nvCxnSpPr>
          <p:cNvPr id="24" name="直接连接符 23"/>
          <p:cNvCxnSpPr/>
          <p:nvPr/>
        </p:nvCxnSpPr>
        <p:spPr>
          <a:xfrm flipH="1">
            <a:off x="516573" y="3150105"/>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flipH="1">
            <a:off x="516573" y="3127246"/>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5" name="直接连接符 34"/>
          <p:cNvCxnSpPr/>
          <p:nvPr/>
        </p:nvCxnSpPr>
        <p:spPr>
          <a:xfrm>
            <a:off x="659688" y="4360168"/>
            <a:ext cx="6679565" cy="31115"/>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326239" y="430174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prism isInverted="1"/>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3309" y="1805109"/>
            <a:ext cx="11087830" cy="4200751"/>
          </a:xfrm>
          <a:prstGeom prst="rect">
            <a:avLst/>
          </a:prstGeom>
          <a:gradFill>
            <a:gsLst>
              <a:gs pos="55000">
                <a:srgbClr val="018C76">
                  <a:alpha val="80000"/>
                </a:srgbClr>
              </a:gs>
              <a:gs pos="100000">
                <a:srgbClr val="016A54"/>
              </a:gs>
              <a:gs pos="0">
                <a:srgbClr val="00DCC4">
                  <a:alpha val="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7" name="文本框 6"/>
          <p:cNvSpPr txBox="1"/>
          <p:nvPr/>
        </p:nvSpPr>
        <p:spPr>
          <a:xfrm>
            <a:off x="423785" y="404187"/>
            <a:ext cx="631229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prstClr val="white"/>
                </a:solidFill>
                <a:effectLst>
                  <a:outerShdw blurRad="38100" dist="38100" dir="2700000" algn="tl">
                    <a:srgbClr val="000000">
                      <a:alpha val="43137"/>
                    </a:srgbClr>
                  </a:outerShdw>
                </a:effectLst>
                <a:cs typeface="+mn-ea"/>
                <a:sym typeface="+mn-lt"/>
              </a:rPr>
              <a:t>医药物流配送网络需求分析</a:t>
            </a:r>
            <a:endParaRPr kumimoji="0" lang="zh-CN" alt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cxnSp>
        <p:nvCxnSpPr>
          <p:cNvPr id="9" name="直接连接符 8"/>
          <p:cNvCxnSpPr/>
          <p:nvPr/>
        </p:nvCxnSpPr>
        <p:spPr>
          <a:xfrm>
            <a:off x="461885" y="102765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99026" y="100479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8" name="文本框 47"/>
          <p:cNvSpPr txBox="1"/>
          <p:nvPr/>
        </p:nvSpPr>
        <p:spPr>
          <a:xfrm>
            <a:off x="9791700"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pic>
        <p:nvPicPr>
          <p:cNvPr id="5" name="图片 4"/>
          <p:cNvPicPr>
            <a:picLocks noChangeAspect="1"/>
          </p:cNvPicPr>
          <p:nvPr/>
        </p:nvPicPr>
        <p:blipFill rotWithShape="1">
          <a:blip r:embed="rId2" cstate="screen"/>
          <a:srcRect/>
          <a:stretch>
            <a:fillRect/>
          </a:stretch>
        </p:blipFill>
        <p:spPr>
          <a:xfrm>
            <a:off x="4384888" y="1808284"/>
            <a:ext cx="3067878" cy="4200751"/>
          </a:xfrm>
          <a:prstGeom prst="rect">
            <a:avLst/>
          </a:prstGeom>
          <a:ln>
            <a:gradFill>
              <a:gsLst>
                <a:gs pos="0">
                  <a:srgbClr val="016A54"/>
                </a:gs>
                <a:gs pos="100000">
                  <a:srgbClr val="00DCC4"/>
                </a:gs>
              </a:gsLst>
              <a:lin ang="5400000" scaled="1"/>
            </a:gradFill>
          </a:ln>
        </p:spPr>
      </p:pic>
      <p:sp>
        <p:nvSpPr>
          <p:cNvPr id="23" name="矩形: 圆角 22"/>
          <p:cNvSpPr/>
          <p:nvPr/>
        </p:nvSpPr>
        <p:spPr>
          <a:xfrm>
            <a:off x="957752" y="2022333"/>
            <a:ext cx="1646902" cy="389840"/>
          </a:xfrm>
          <a:prstGeom prst="roundRect">
            <a:avLst>
              <a:gd name="adj" fmla="val 10521"/>
            </a:avLst>
          </a:prstGeom>
          <a:gradFill flip="none" rotWithShape="1">
            <a:gsLst>
              <a:gs pos="0">
                <a:srgbClr val="016A54"/>
              </a:gs>
              <a:gs pos="100000">
                <a:srgbClr val="00DC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5" name="文本框 24"/>
          <p:cNvSpPr txBox="1"/>
          <p:nvPr/>
        </p:nvSpPr>
        <p:spPr>
          <a:xfrm>
            <a:off x="957753" y="2022333"/>
            <a:ext cx="1824398" cy="3371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kern="100" dirty="0" err="1">
                <a:ln w="15875">
                  <a:solidFill>
                    <a:srgbClr val="FFC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sym typeface="+mn-lt"/>
              </a:rPr>
              <a:t>1.问题描述</a:t>
            </a:r>
            <a:endParaRPr kumimoji="0" lang="en-US" altLang="zh-CN" sz="1600" b="1" i="0" u="none" strike="noStrike" kern="100" cap="none" spc="0" normalizeH="0" baseline="0" dirty="0" err="1">
              <a:ln w="15875">
                <a:solidFill>
                  <a:srgbClr val="FFC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sym typeface="+mn-lt"/>
            </a:endParaRPr>
          </a:p>
        </p:txBody>
      </p:sp>
      <p:sp>
        <p:nvSpPr>
          <p:cNvPr id="26" name="文本框 25"/>
          <p:cNvSpPr txBox="1"/>
          <p:nvPr/>
        </p:nvSpPr>
        <p:spPr>
          <a:xfrm>
            <a:off x="714375" y="2465705"/>
            <a:ext cx="3669665" cy="3415030"/>
          </a:xfrm>
          <a:prstGeom prst="rect">
            <a:avLst/>
          </a:prstGeom>
          <a:noFill/>
        </p:spPr>
        <p:txBody>
          <a:bodyPr wrap="square">
            <a:spAutoFit/>
          </a:bodyPr>
          <a:lstStyle/>
          <a:p>
            <a:pPr indent="0" algn="just">
              <a:lnSpc>
                <a:spcPct val="150000"/>
              </a:lnSpc>
              <a:buClrTx/>
              <a:buSzTx/>
              <a:buFont typeface="+mj-lt"/>
              <a:buNone/>
              <a:tabLst>
                <a:tab pos="457200" algn="l"/>
              </a:tabLst>
            </a:pPr>
            <a:r>
              <a:rPr lang="zh-CN" altLang="zh-CN" sz="1600" b="1" kern="100" dirty="0">
                <a:ln w="15875">
                  <a:solidFill>
                    <a:srgbClr val="FF0000"/>
                  </a:solidFill>
                </a:ln>
                <a:noFill/>
                <a:effectLst/>
                <a:latin typeface="+mn-ea"/>
                <a:cs typeface="Arial" panose="020B0604020202020204" pitchFamily="34" charset="0"/>
                <a:sym typeface="+mn-lt"/>
              </a:rPr>
              <a:t>假设有一家医药公司需要将其生产的药品配送给全国各地的零售药店。公司在全国各地拥有多个仓库，每个仓库存储一定数量的药品，并且每个仓库都可以向周围的零售药店进行配送。零售药店的数量和位置是已知的，而每个零售药店的需求量也是已知的。现在需要设计一个最优的药品配送方案，使得公司的总配送成本最小。</a:t>
            </a:r>
          </a:p>
        </p:txBody>
      </p:sp>
      <p:sp>
        <p:nvSpPr>
          <p:cNvPr id="27" name="矩形: 圆角 26"/>
          <p:cNvSpPr/>
          <p:nvPr/>
        </p:nvSpPr>
        <p:spPr>
          <a:xfrm>
            <a:off x="8045795" y="1997829"/>
            <a:ext cx="1646902" cy="389840"/>
          </a:xfrm>
          <a:prstGeom prst="roundRect">
            <a:avLst>
              <a:gd name="adj" fmla="val 10521"/>
            </a:avLst>
          </a:prstGeom>
          <a:gradFill flip="none" rotWithShape="1">
            <a:gsLst>
              <a:gs pos="0">
                <a:srgbClr val="016A54"/>
              </a:gs>
              <a:gs pos="100000">
                <a:srgbClr val="00DC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8" name="文本框 27"/>
          <p:cNvSpPr txBox="1"/>
          <p:nvPr/>
        </p:nvSpPr>
        <p:spPr>
          <a:xfrm>
            <a:off x="8045796" y="1974531"/>
            <a:ext cx="1824398" cy="3371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00" cap="none" spc="0" normalizeH="0" baseline="0" dirty="0" err="1">
                <a:ln w="15875">
                  <a:solidFill>
                    <a:srgbClr val="FFC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sym typeface="+mn-lt"/>
              </a:rPr>
              <a:t>2.需求分析</a:t>
            </a:r>
          </a:p>
        </p:txBody>
      </p:sp>
      <p:sp>
        <p:nvSpPr>
          <p:cNvPr id="29" name="文本框 28"/>
          <p:cNvSpPr txBox="1"/>
          <p:nvPr/>
        </p:nvSpPr>
        <p:spPr>
          <a:xfrm>
            <a:off x="7638415" y="2465705"/>
            <a:ext cx="4003040" cy="3528060"/>
          </a:xfrm>
          <a:prstGeom prst="rect">
            <a:avLst/>
          </a:prstGeom>
          <a:noFill/>
        </p:spPr>
        <p:txBody>
          <a:bodyPr wrap="square">
            <a:noAutofit/>
          </a:bodyPr>
          <a:lstStyle/>
          <a:p>
            <a:pPr>
              <a:lnSpc>
                <a:spcPct val="130000"/>
              </a:lnSpc>
            </a:pPr>
            <a:r>
              <a:rPr lang="zh-CN" altLang="zh-CN" sz="1600" b="1" kern="100" dirty="0">
                <a:ln w="15875">
                  <a:solidFill>
                    <a:srgbClr val="FF0000"/>
                  </a:solidFill>
                </a:ln>
                <a:noFill/>
                <a:effectLst/>
                <a:latin typeface="+mn-ea"/>
                <a:cs typeface="Arial" panose="020B0604020202020204" pitchFamily="34" charset="0"/>
                <a:sym typeface="+mn-lt"/>
              </a:rPr>
              <a:t>1. 敏捷性和快速性：医药物流配送需要具备敏捷灵活的特性，能够快速响应订单需求并进行及时的配送。这是因为医药产品的特殊性，有些医药品需要紧急配送，例如急救药物或防疫物资。</a:t>
            </a:r>
          </a:p>
          <a:p>
            <a:pPr>
              <a:lnSpc>
                <a:spcPct val="130000"/>
              </a:lnSpc>
            </a:pPr>
            <a:r>
              <a:rPr lang="zh-CN" altLang="zh-CN" sz="1600" b="1" kern="100" dirty="0">
                <a:ln w="15875">
                  <a:solidFill>
                    <a:srgbClr val="FF0000"/>
                  </a:solidFill>
                </a:ln>
                <a:noFill/>
                <a:effectLst/>
                <a:latin typeface="+mn-ea"/>
                <a:cs typeface="Arial" panose="020B0604020202020204" pitchFamily="34" charset="0"/>
                <a:sym typeface="+mn-lt"/>
              </a:rPr>
              <a:t>2. 安全性和可靠性：医药产品一般需要在特定的温度条件下存储和运输，因此配送网络需要确保产品的安全和质量，以避免药物的变质或损坏。同时，具备可靠性也非常重要，确保医药产品按时送达，避免患者因缺乏药品而产生风险。</a:t>
            </a:r>
          </a:p>
        </p:txBody>
      </p:sp>
      <p:sp>
        <p:nvSpPr>
          <p:cNvPr id="6" name="矩形 5"/>
          <p:cNvSpPr/>
          <p:nvPr/>
        </p:nvSpPr>
        <p:spPr>
          <a:xfrm>
            <a:off x="550863" y="1808163"/>
            <a:ext cx="11090275" cy="4200751"/>
          </a:xfrm>
          <a:prstGeom prst="rect">
            <a:avLst/>
          </a:prstGeom>
          <a:no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randombar(horizontal)">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26"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文本框 17"/>
          <p:cNvSpPr txBox="1"/>
          <p:nvPr/>
        </p:nvSpPr>
        <p:spPr>
          <a:xfrm>
            <a:off x="407544" y="3229525"/>
            <a:ext cx="6845969" cy="110680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6000" b="1" i="0" u="none" strike="noStrike" cap="none" spc="0" normalizeH="0" baseline="0">
                <a:ln>
                  <a:noFill/>
                </a:ln>
                <a:solidFill>
                  <a:prstClr val="white"/>
                </a:solidFill>
                <a:effectLst/>
                <a:uLnTx/>
                <a:uFillTx/>
                <a:cs typeface="+mn-ea"/>
              </a:defRPr>
            </a:lvl1pPr>
          </a:lstStyle>
          <a:p>
            <a:pPr algn="l">
              <a:defRPr/>
            </a:pPr>
            <a:r>
              <a:rPr lang="en-US" altLang="zh-CN" sz="6600" dirty="0">
                <a:ln w="15875">
                  <a:solidFill>
                    <a:schemeClr val="accent3"/>
                  </a:solidFill>
                </a:ln>
                <a:solidFill>
                  <a:schemeClr val="bg1"/>
                </a:solidFill>
                <a:sym typeface="+mn-lt"/>
              </a:rPr>
              <a:t>程序设计</a:t>
            </a:r>
          </a:p>
        </p:txBody>
      </p:sp>
      <p:sp>
        <p:nvSpPr>
          <p:cNvPr id="22" name="文本框 21"/>
          <p:cNvSpPr txBox="1"/>
          <p:nvPr/>
        </p:nvSpPr>
        <p:spPr>
          <a:xfrm>
            <a:off x="482007"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6" name="文本框 15"/>
          <p:cNvSpPr txBox="1"/>
          <p:nvPr/>
        </p:nvSpPr>
        <p:spPr>
          <a:xfrm>
            <a:off x="407544" y="1852906"/>
            <a:ext cx="6845969" cy="110680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dirty="0">
                <a:ln w="15875">
                  <a:solidFill>
                    <a:srgbClr val="33FBAF"/>
                  </a:solidFill>
                </a:ln>
                <a:solidFill>
                  <a:schemeClr val="accent2"/>
                </a:solidFill>
                <a:effectLst/>
                <a:cs typeface="+mn-ea"/>
                <a:sym typeface="+mn-lt"/>
              </a:rPr>
              <a:t>Part.02</a:t>
            </a:r>
          </a:p>
        </p:txBody>
      </p:sp>
      <p:cxnSp>
        <p:nvCxnSpPr>
          <p:cNvPr id="24" name="直接连接符 23"/>
          <p:cNvCxnSpPr/>
          <p:nvPr/>
        </p:nvCxnSpPr>
        <p:spPr>
          <a:xfrm flipH="1">
            <a:off x="516573" y="3150105"/>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flipH="1">
            <a:off x="516573" y="3127246"/>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5" name="直接连接符 34"/>
          <p:cNvCxnSpPr/>
          <p:nvPr/>
        </p:nvCxnSpPr>
        <p:spPr>
          <a:xfrm>
            <a:off x="2289098" y="432460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326239" y="430174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cstate="screen"/>
          <a:srcRect/>
          <a:stretch>
            <a:fillRect/>
          </a:stretch>
        </p:blipFill>
        <p:spPr>
          <a:xfrm>
            <a:off x="550863" y="1508760"/>
            <a:ext cx="3500678" cy="4466769"/>
          </a:xfrm>
          <a:custGeom>
            <a:avLst/>
            <a:gdLst>
              <a:gd name="connsiteX0" fmla="*/ 583458 w 3500678"/>
              <a:gd name="connsiteY0" fmla="*/ 0 h 4051659"/>
              <a:gd name="connsiteX1" fmla="*/ 3500678 w 3500678"/>
              <a:gd name="connsiteY1" fmla="*/ 0 h 4051659"/>
              <a:gd name="connsiteX2" fmla="*/ 3500678 w 3500678"/>
              <a:gd name="connsiteY2" fmla="*/ 3468201 h 4051659"/>
              <a:gd name="connsiteX3" fmla="*/ 2917220 w 3500678"/>
              <a:gd name="connsiteY3" fmla="*/ 4051659 h 4051659"/>
              <a:gd name="connsiteX4" fmla="*/ 0 w 3500678"/>
              <a:gd name="connsiteY4" fmla="*/ 4051659 h 4051659"/>
              <a:gd name="connsiteX5" fmla="*/ 0 w 3500678"/>
              <a:gd name="connsiteY5" fmla="*/ 583458 h 4051659"/>
              <a:gd name="connsiteX6" fmla="*/ 583458 w 3500678"/>
              <a:gd name="connsiteY6" fmla="*/ 0 h 405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678" h="4051659">
                <a:moveTo>
                  <a:pt x="583458" y="0"/>
                </a:moveTo>
                <a:lnTo>
                  <a:pt x="3500678" y="0"/>
                </a:lnTo>
                <a:lnTo>
                  <a:pt x="3500678" y="3468201"/>
                </a:lnTo>
                <a:cubicBezTo>
                  <a:pt x="3500678" y="3790436"/>
                  <a:pt x="3239455" y="4051659"/>
                  <a:pt x="2917220" y="4051659"/>
                </a:cubicBezTo>
                <a:lnTo>
                  <a:pt x="0" y="4051659"/>
                </a:lnTo>
                <a:lnTo>
                  <a:pt x="0" y="583458"/>
                </a:lnTo>
                <a:cubicBezTo>
                  <a:pt x="0" y="261223"/>
                  <a:pt x="261223" y="0"/>
                  <a:pt x="583458" y="0"/>
                </a:cubicBezTo>
                <a:close/>
              </a:path>
            </a:pathLst>
          </a:custGeom>
          <a:ln>
            <a:gradFill>
              <a:gsLst>
                <a:gs pos="0">
                  <a:srgbClr val="016A54"/>
                </a:gs>
                <a:gs pos="100000">
                  <a:srgbClr val="00DCC4"/>
                </a:gs>
              </a:gsLst>
              <a:lin ang="5400000" scaled="1"/>
            </a:gradFill>
          </a:ln>
        </p:spPr>
      </p:pic>
      <p:sp>
        <p:nvSpPr>
          <p:cNvPr id="7" name="文本框 6"/>
          <p:cNvSpPr txBox="1"/>
          <p:nvPr/>
        </p:nvSpPr>
        <p:spPr>
          <a:xfrm>
            <a:off x="423545" y="404495"/>
            <a:ext cx="401129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ln w="15875">
                  <a:solidFill>
                    <a:srgbClr val="33FBAF"/>
                  </a:solidFill>
                </a:ln>
                <a:solidFill>
                  <a:schemeClr val="bg1"/>
                </a:solidFill>
                <a:effectLst/>
                <a:cs typeface="+mn-ea"/>
                <a:sym typeface="+mn-lt"/>
              </a:rPr>
              <a:t>2.1 </a:t>
            </a:r>
            <a:r>
              <a:rPr lang="zh-CN" altLang="en-US" sz="3600" b="1" dirty="0">
                <a:ln w="15875">
                  <a:solidFill>
                    <a:srgbClr val="33FBAF"/>
                  </a:solidFill>
                </a:ln>
                <a:solidFill>
                  <a:schemeClr val="bg1"/>
                </a:solidFill>
                <a:effectLst/>
                <a:cs typeface="+mn-ea"/>
                <a:sym typeface="+mn-lt"/>
              </a:rPr>
              <a:t>数据结构设计</a:t>
            </a:r>
            <a:endParaRPr kumimoji="0" lang="zh-CN" altLang="en-US" sz="3600" b="1" i="0" u="none" strike="noStrike" kern="1200" cap="none" spc="0" normalizeH="0" baseline="0" noProof="0" dirty="0">
              <a:ln w="15875">
                <a:solidFill>
                  <a:srgbClr val="33FBAF"/>
                </a:solidFill>
              </a:ln>
              <a:solidFill>
                <a:schemeClr val="bg1"/>
              </a:solidFill>
              <a:effectLst/>
              <a:uLnTx/>
              <a:uFillTx/>
              <a:cs typeface="+mn-ea"/>
              <a:sym typeface="+mn-lt"/>
            </a:endParaRPr>
          </a:p>
        </p:txBody>
      </p:sp>
      <p:cxnSp>
        <p:nvCxnSpPr>
          <p:cNvPr id="9" name="直接连接符 8"/>
          <p:cNvCxnSpPr/>
          <p:nvPr/>
        </p:nvCxnSpPr>
        <p:spPr>
          <a:xfrm>
            <a:off x="461885" y="102765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99026" y="100479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文本框 20"/>
          <p:cNvSpPr txBox="1"/>
          <p:nvPr/>
        </p:nvSpPr>
        <p:spPr>
          <a:xfrm>
            <a:off x="4793615" y="418465"/>
            <a:ext cx="6863080" cy="2751455"/>
          </a:xfrm>
          <a:prstGeom prst="rect">
            <a:avLst/>
          </a:prstGeom>
          <a:noFill/>
        </p:spPr>
        <p:txBody>
          <a:bodyPr wrap="square">
            <a:noAutofit/>
          </a:bodyPr>
          <a:lstStyle/>
          <a:p>
            <a:pPr>
              <a:lnSpc>
                <a:spcPct val="170000"/>
              </a:lnSpc>
            </a:pPr>
            <a:r>
              <a:rPr lang="zh-CN" altLang="en-US" sz="1400" dirty="0">
                <a:solidFill>
                  <a:schemeClr val="bg1"/>
                </a:solidFill>
                <a:cs typeface="+mn-ea"/>
                <a:sym typeface="+mn-lt"/>
              </a:rPr>
              <a:t>       </a:t>
            </a:r>
            <a:r>
              <a:rPr lang="zh-CN" altLang="en-US" sz="1600" b="1" dirty="0">
                <a:ln w="15875">
                  <a:solidFill>
                    <a:srgbClr val="33FBAF"/>
                  </a:solidFill>
                </a:ln>
                <a:noFill/>
                <a:effectLst/>
                <a:cs typeface="+mn-ea"/>
                <a:sym typeface="+mn-lt"/>
              </a:rPr>
              <a:t>在实现</a:t>
            </a:r>
            <a:r>
              <a:rPr lang="en-US" altLang="zh-CN" sz="1600" b="1" dirty="0">
                <a:ln w="15875">
                  <a:solidFill>
                    <a:srgbClr val="33FBAF"/>
                  </a:solidFill>
                </a:ln>
                <a:noFill/>
                <a:effectLst/>
                <a:cs typeface="+mn-ea"/>
                <a:sym typeface="+mn-lt"/>
              </a:rPr>
              <a:t>Dijkstra</a:t>
            </a:r>
            <a:r>
              <a:rPr lang="zh-CN" altLang="en-US" sz="1600" b="1" dirty="0">
                <a:ln w="15875">
                  <a:solidFill>
                    <a:srgbClr val="33FBAF"/>
                  </a:solidFill>
                </a:ln>
                <a:noFill/>
                <a:effectLst/>
                <a:cs typeface="+mn-ea"/>
                <a:sym typeface="+mn-lt"/>
              </a:rPr>
              <a:t>算法时，需要用到两个数组：一个存储当前源点到各个顶点的最短距离（</a:t>
            </a:r>
            <a:r>
              <a:rPr lang="en-US" altLang="zh-CN" sz="1600" b="1" dirty="0" err="1">
                <a:ln w="15875">
                  <a:solidFill>
                    <a:srgbClr val="33FBAF"/>
                  </a:solidFill>
                </a:ln>
                <a:noFill/>
                <a:effectLst/>
                <a:cs typeface="+mn-ea"/>
                <a:sym typeface="+mn-lt"/>
              </a:rPr>
              <a:t>dist</a:t>
            </a:r>
            <a:r>
              <a:rPr lang="zh-CN" altLang="en-US" sz="1600" b="1" dirty="0">
                <a:ln w="15875">
                  <a:solidFill>
                    <a:srgbClr val="33FBAF"/>
                  </a:solidFill>
                </a:ln>
                <a:noFill/>
                <a:effectLst/>
                <a:cs typeface="+mn-ea"/>
                <a:sym typeface="+mn-lt"/>
              </a:rPr>
              <a:t>数组），一个存储每个顶点是否被访问过（</a:t>
            </a:r>
            <a:r>
              <a:rPr lang="en-US" altLang="zh-CN" sz="1600" b="1" dirty="0">
                <a:ln w="15875">
                  <a:solidFill>
                    <a:srgbClr val="33FBAF"/>
                  </a:solidFill>
                </a:ln>
                <a:noFill/>
                <a:effectLst/>
                <a:cs typeface="+mn-ea"/>
                <a:sym typeface="+mn-lt"/>
              </a:rPr>
              <a:t>visited</a:t>
            </a:r>
            <a:r>
              <a:rPr lang="zh-CN" altLang="en-US" sz="1600" b="1" dirty="0">
                <a:ln w="15875">
                  <a:solidFill>
                    <a:srgbClr val="33FBAF"/>
                  </a:solidFill>
                </a:ln>
                <a:noFill/>
                <a:effectLst/>
                <a:cs typeface="+mn-ea"/>
                <a:sym typeface="+mn-lt"/>
              </a:rPr>
              <a:t>数组）。</a:t>
            </a:r>
          </a:p>
          <a:p>
            <a:pPr>
              <a:lnSpc>
                <a:spcPct val="170000"/>
              </a:lnSpc>
            </a:pPr>
            <a:r>
              <a:rPr lang="zh-CN" altLang="en-US" sz="1600" b="1" dirty="0">
                <a:ln w="15875">
                  <a:solidFill>
                    <a:srgbClr val="33FBAF"/>
                  </a:solidFill>
                </a:ln>
                <a:noFill/>
                <a:effectLst/>
                <a:cs typeface="+mn-ea"/>
                <a:sym typeface="+mn-lt"/>
              </a:rPr>
              <a:t>         此外，在输入邻接矩阵时，需要声明一个二维数组来存储每个顶点之间的距离或成本。这个二维数组大小为</a:t>
            </a:r>
            <a:r>
              <a:rPr lang="en-US" altLang="zh-CN" sz="1600" b="1" dirty="0" err="1">
                <a:ln w="15875">
                  <a:solidFill>
                    <a:srgbClr val="33FBAF"/>
                  </a:solidFill>
                </a:ln>
                <a:noFill/>
                <a:effectLst/>
                <a:cs typeface="+mn-ea"/>
                <a:sym typeface="+mn-lt"/>
              </a:rPr>
              <a:t>num_vertices</a:t>
            </a:r>
            <a:r>
              <a:rPr lang="en-US" altLang="zh-CN" sz="1600" b="1" dirty="0">
                <a:ln w="15875">
                  <a:solidFill>
                    <a:srgbClr val="33FBAF"/>
                  </a:solidFill>
                </a:ln>
                <a:noFill/>
                <a:effectLst/>
                <a:cs typeface="+mn-ea"/>
                <a:sym typeface="+mn-lt"/>
              </a:rPr>
              <a:t> * </a:t>
            </a:r>
            <a:r>
              <a:rPr lang="en-US" altLang="zh-CN" sz="1600" b="1" dirty="0" err="1">
                <a:ln w="15875">
                  <a:solidFill>
                    <a:srgbClr val="33FBAF"/>
                  </a:solidFill>
                </a:ln>
                <a:noFill/>
                <a:effectLst/>
                <a:cs typeface="+mn-ea"/>
                <a:sym typeface="+mn-lt"/>
              </a:rPr>
              <a:t>num_vertices</a:t>
            </a:r>
            <a:r>
              <a:rPr lang="zh-CN" altLang="en-US" sz="1600" b="1" dirty="0">
                <a:ln w="15875">
                  <a:solidFill>
                    <a:srgbClr val="33FBAF"/>
                  </a:solidFill>
                </a:ln>
                <a:noFill/>
                <a:effectLst/>
                <a:cs typeface="+mn-ea"/>
                <a:sym typeface="+mn-lt"/>
              </a:rPr>
              <a:t>，其中</a:t>
            </a:r>
            <a:r>
              <a:rPr lang="en-US" altLang="zh-CN" sz="1600" b="1" dirty="0" err="1">
                <a:ln w="15875">
                  <a:solidFill>
                    <a:srgbClr val="33FBAF"/>
                  </a:solidFill>
                </a:ln>
                <a:noFill/>
                <a:effectLst/>
                <a:cs typeface="+mn-ea"/>
                <a:sym typeface="+mn-lt"/>
              </a:rPr>
              <a:t>num_vertices</a:t>
            </a:r>
            <a:r>
              <a:rPr lang="zh-CN" altLang="en-US" sz="1600" b="1" dirty="0">
                <a:ln w="15875">
                  <a:solidFill>
                    <a:srgbClr val="33FBAF"/>
                  </a:solidFill>
                </a:ln>
                <a:noFill/>
                <a:effectLst/>
                <a:cs typeface="+mn-ea"/>
                <a:sym typeface="+mn-lt"/>
              </a:rPr>
              <a:t>为顶点数量。因此，我们可以设计以下数据结构：</a:t>
            </a:r>
          </a:p>
        </p:txBody>
      </p:sp>
      <p:sp>
        <p:nvSpPr>
          <p:cNvPr id="24" name="文本框 23"/>
          <p:cNvSpPr txBox="1"/>
          <p:nvPr/>
        </p:nvSpPr>
        <p:spPr>
          <a:xfrm>
            <a:off x="4986717" y="2659830"/>
            <a:ext cx="4289161" cy="510076"/>
          </a:xfrm>
          <a:prstGeom prst="rect">
            <a:avLst/>
          </a:prstGeom>
          <a:noFill/>
        </p:spPr>
        <p:txBody>
          <a:bodyPr wrap="square">
            <a:spAutoFit/>
          </a:bodyPr>
          <a:lstStyle/>
          <a:p>
            <a:pPr>
              <a:lnSpc>
                <a:spcPct val="200000"/>
              </a:lnSpc>
            </a:pPr>
            <a:r>
              <a:rPr lang="zh-CN" altLang="en-US" sz="1600" dirty="0">
                <a:solidFill>
                  <a:schemeClr val="bg1"/>
                </a:solidFill>
                <a:cs typeface="+mn-ea"/>
                <a:sym typeface="+mn-lt"/>
              </a:rPr>
              <a:t>       </a:t>
            </a:r>
          </a:p>
        </p:txBody>
      </p:sp>
      <p:sp>
        <p:nvSpPr>
          <p:cNvPr id="25" name="文本框 24"/>
          <p:cNvSpPr txBox="1"/>
          <p:nvPr/>
        </p:nvSpPr>
        <p:spPr>
          <a:xfrm>
            <a:off x="4793615" y="2884805"/>
            <a:ext cx="7920990" cy="2752090"/>
          </a:xfrm>
          <a:prstGeom prst="rect">
            <a:avLst/>
          </a:prstGeom>
          <a:noFill/>
        </p:spPr>
        <p:txBody>
          <a:bodyPr wrap="square">
            <a:noAutofit/>
          </a:bodyPr>
          <a:lstStyle/>
          <a:p>
            <a:pPr marL="342900" lvl="0" indent="-342900" algn="just">
              <a:lnSpc>
                <a:spcPct val="110000"/>
              </a:lnSpc>
              <a:buFont typeface="+mj-lt"/>
              <a:buAutoNum type="arabicPeriod"/>
              <a:tabLst>
                <a:tab pos="457200" algn="l"/>
              </a:tabLst>
            </a:pPr>
            <a:r>
              <a:rPr altLang="zh-CN" sz="1600" b="1" kern="100">
                <a:ln w="15875">
                  <a:solidFill>
                    <a:srgbClr val="FF0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rPr>
              <a:t>宏定义</a:t>
            </a:r>
            <a:r>
              <a:rPr lang="en-US" sz="1600" b="1" kern="100">
                <a:ln w="15875">
                  <a:solidFill>
                    <a:srgbClr val="FF0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rPr>
              <a:t>  </a:t>
            </a:r>
          </a:p>
          <a:p>
            <a:pPr lvl="0" indent="0" algn="just">
              <a:lnSpc>
                <a:spcPct val="110000"/>
              </a:lnSpc>
              <a:buFont typeface="+mj-lt"/>
              <a:buNone/>
              <a:tabLst>
                <a:tab pos="457200" algn="l"/>
              </a:tabLst>
            </a:pPr>
            <a:r>
              <a:rPr altLang="zh-CN" sz="1600" b="1" kern="10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MAX_V: 最大顶点数量，即邻接矩阵的行列数。</a:t>
            </a:r>
          </a:p>
          <a:p>
            <a:pPr lvl="0" indent="0" algn="just">
              <a:lnSpc>
                <a:spcPct val="110000"/>
              </a:lnSpc>
              <a:buFont typeface="+mj-lt"/>
              <a:buNone/>
              <a:tabLst>
                <a:tab pos="457200" algn="l"/>
              </a:tabLst>
            </a:pPr>
            <a:r>
              <a:rPr altLang="zh-CN" sz="1600" b="1" kern="10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INF: 定义无穷大，即两个不直接相连的顶点之间的距离或成本。</a:t>
            </a:r>
          </a:p>
          <a:p>
            <a:pPr lvl="0" indent="0" algn="just">
              <a:lnSpc>
                <a:spcPct val="110000"/>
              </a:lnSpc>
              <a:buFont typeface="+mj-lt"/>
              <a:buNone/>
              <a:tabLst>
                <a:tab pos="457200" algn="l"/>
              </a:tabLst>
            </a:pPr>
            <a:r>
              <a:rPr altLang="zh-CN" sz="1600" b="1" kern="100" dirty="0">
                <a:ln w="15875">
                  <a:solidFill>
                    <a:srgbClr val="FF0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rPr>
              <a:t>2、函数</a:t>
            </a:r>
          </a:p>
          <a:p>
            <a:pPr lvl="0" indent="0" algn="just">
              <a:lnSpc>
                <a:spcPct val="110000"/>
              </a:lnSpc>
              <a:buFont typeface="+mj-lt"/>
              <a:buNone/>
              <a:tabLst>
                <a:tab pos="457200" algn="l"/>
              </a:tabLst>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(1) validateMatrix：检查邻接矩阵是否有效。 参数：</a:t>
            </a:r>
          </a:p>
          <a:p>
            <a:pPr lvl="0" indent="0" algn="just">
              <a:lnSpc>
                <a:spcPct val="110000"/>
              </a:lnSpc>
              <a:buFont typeface="+mj-lt"/>
              <a:buNone/>
              <a:tabLst>
                <a:tab pos="457200" algn="l"/>
              </a:tabLst>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graph[MAX_V][MAX_V]：邻接矩阵</a:t>
            </a:r>
          </a:p>
          <a:p>
            <a:pPr lvl="0" indent="0" algn="just">
              <a:lnSpc>
                <a:spcPct val="110000"/>
              </a:lnSpc>
              <a:buFont typeface="+mj-lt"/>
              <a:buNone/>
              <a:tabLst>
                <a:tab pos="457200" algn="l"/>
              </a:tabLst>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num_vertices：顶点数量 返回值：</a:t>
            </a:r>
          </a:p>
          <a:p>
            <a:pPr lvl="0" indent="0" algn="just">
              <a:lnSpc>
                <a:spcPct val="110000"/>
              </a:lnSpc>
              <a:buFont typeface="+mj-lt"/>
              <a:buNone/>
              <a:tabLst>
                <a:tab pos="457200" algn="l"/>
              </a:tabLst>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bool类型。如果邻接矩阵有效，返回true，否则返回false。</a:t>
            </a:r>
          </a:p>
          <a:p>
            <a:pPr lvl="0" indent="0" algn="just">
              <a:lnSpc>
                <a:spcPct val="110000"/>
              </a:lnSpc>
              <a:buFont typeface="+mj-lt"/>
              <a:buNone/>
              <a:tabLst>
                <a:tab pos="457200" algn="l"/>
              </a:tabLst>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(2) stringToInt：将字符串转换为整数。 参数：</a:t>
            </a:r>
          </a:p>
          <a:p>
            <a:pPr lvl="0" indent="0" algn="just">
              <a:lnSpc>
                <a:spcPct val="110000"/>
              </a:lnSpc>
              <a:buFont typeface="+mj-lt"/>
              <a:buNone/>
              <a:tabLst>
                <a:tab pos="457200" algn="l"/>
              </a:tabLst>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str：需要转换的字符串 返回值：</a:t>
            </a:r>
          </a:p>
          <a:p>
            <a:pPr lvl="0" indent="0" algn="just">
              <a:lnSpc>
                <a:spcPct val="110000"/>
              </a:lnSpc>
              <a:buFont typeface="+mj-lt"/>
              <a:buNone/>
              <a:tabLst>
                <a:tab pos="457200" algn="l"/>
              </a:tabLst>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int类型。如果字符串为"inf"或"INF"，返回INF，否则返回转换后的整数。</a:t>
            </a:r>
          </a:p>
          <a:p>
            <a:pPr lvl="0" indent="0" algn="just">
              <a:lnSpc>
                <a:spcPct val="110000"/>
              </a:lnSpc>
              <a:buFont typeface="+mj-lt"/>
              <a:buNone/>
              <a:tabLst>
                <a:tab pos="457200" algn="l"/>
              </a:tabLst>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(3) dijkstra：计算从源点到目标点的最短路径。 参数：</a:t>
            </a:r>
          </a:p>
          <a:p>
            <a:pPr lvl="0" indent="0" algn="just">
              <a:lnSpc>
                <a:spcPct val="110000"/>
              </a:lnSpc>
              <a:buFont typeface="+mj-lt"/>
              <a:buNone/>
              <a:tabLst>
                <a:tab pos="457200" algn="l"/>
              </a:tabLst>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graph[MAX_V][MAX_V]：邻接矩阵</a:t>
            </a:r>
            <a:r>
              <a:rPr lang="en-US"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  </a:t>
            </a: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num_vertices：顶点数量</a:t>
            </a:r>
          </a:p>
          <a:p>
            <a:pPr lvl="0" indent="0" algn="just">
              <a:lnSpc>
                <a:spcPct val="110000"/>
              </a:lnSpc>
              <a:buFont typeface="+mj-lt"/>
              <a:buNone/>
              <a:tabLst>
                <a:tab pos="457200" algn="l"/>
              </a:tabLst>
            </a:pP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src：源点，即起始点或出发点 返回值：</a:t>
            </a:r>
            <a:r>
              <a:rPr lang="en-US"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 </a:t>
            </a:r>
            <a:r>
              <a:rPr lang="zh-CN" altLang="zh-CN" sz="1600"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rPr>
              <a:t>无。</a:t>
            </a:r>
          </a:p>
        </p:txBody>
      </p:sp>
      <p:sp>
        <p:nvSpPr>
          <p:cNvPr id="2" name="文本框 1"/>
          <p:cNvSpPr txBox="1"/>
          <p:nvPr>
            <p:custDataLst>
              <p:tags r:id="rId1"/>
            </p:custDataLst>
          </p:nvPr>
        </p:nvSpPr>
        <p:spPr>
          <a:xfrm>
            <a:off x="4434840" y="6718935"/>
            <a:ext cx="6863080" cy="2751455"/>
          </a:xfrm>
          <a:prstGeom prst="rect">
            <a:avLst/>
          </a:prstGeom>
          <a:noFill/>
        </p:spPr>
        <p:txBody>
          <a:bodyPr wrap="square">
            <a:noAutofit/>
          </a:bodyPr>
          <a:lstStyle/>
          <a:p>
            <a:pPr>
              <a:lnSpc>
                <a:spcPct val="130000"/>
              </a:lnSpc>
            </a:pPr>
            <a:r>
              <a:rPr altLang="zh-CN" sz="1600" b="1" kern="100">
                <a:ln w="15875">
                  <a:solidFill>
                    <a:srgbClr val="FF0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sym typeface="+mn-lt"/>
              </a:rPr>
              <a:t>3、主函数</a:t>
            </a:r>
          </a:p>
          <a:p>
            <a:pPr algn="just">
              <a:lnSpc>
                <a:spcPct val="130000"/>
              </a:lnSpc>
              <a:buClrTx/>
              <a:buSzTx/>
              <a:buNone/>
              <a:tabLst>
                <a:tab pos="457200" algn="l"/>
              </a:tabLst>
            </a:pPr>
            <a:r>
              <a:rPr altLang="zh-CN" sz="1600" b="1" kern="10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主函数中首先要输入顶点数量，然后输入邻接矩阵。输入邻接矩阵时，用空格或换行符分隔，"inf"或"INF"代表无穷大。输入完邻接矩阵后，需要验证邻接矩阵是否有效。如果邻接矩阵无效，则打印出错信息并退出程序。</a:t>
            </a:r>
          </a:p>
          <a:p>
            <a:pPr algn="just">
              <a:lnSpc>
                <a:spcPct val="130000"/>
              </a:lnSpc>
              <a:buClrTx/>
              <a:buSzTx/>
              <a:buNone/>
              <a:tabLst>
                <a:tab pos="457200" algn="l"/>
              </a:tabLst>
            </a:pPr>
            <a:r>
              <a:rPr altLang="zh-CN" sz="1600" b="1" kern="10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接下来，主函数要输入源点，然后调用dijkstra函数计算从指定源点开始到其他顶点的最短路径。</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randombar(horizontal)">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1" nodeType="clickEffect">
                                  <p:stCondLst>
                                    <p:cond delay="0"/>
                                  </p:stCondLst>
                                  <p:childTnLst>
                                    <p:animEffect transition="out" filter="wipe(down)">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0" presetClass="path" presetSubtype="0" accel="50000" decel="50000" fill="hold" grpId="0" nodeType="withEffect">
                                  <p:stCondLst>
                                    <p:cond delay="0"/>
                                  </p:stCondLst>
                                  <p:childTnLst>
                                    <p:animMotion origin="layout" path="M 0.0177083 0.0291667 L 0.00380213 -0.556666 " pathEditMode="relative" rAng="0" ptsTypes="">
                                      <p:cBhvr>
                                        <p:cTn id="23" dur="2000" fill="hold"/>
                                        <p:tgtEl>
                                          <p:spTgt spid="2"/>
                                        </p:tgtEl>
                                        <p:attrNameLst>
                                          <p:attrName>ppt_x</p:attrName>
                                          <p:attrName>ppt_y</p:attrName>
                                        </p:attrNameLst>
                                      </p:cBhvr>
                                      <p:rCtr x="-600" y="-29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25" grpId="0"/>
      <p:bldP spid="25" grpId="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3784" y="404187"/>
            <a:ext cx="9654936" cy="119888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dirty="0">
                <a:ln w="15875">
                  <a:solidFill>
                    <a:srgbClr val="33FBAF"/>
                  </a:solidFill>
                </a:ln>
                <a:solidFill>
                  <a:schemeClr val="bg1"/>
                </a:solidFill>
                <a:effectLst/>
                <a:cs typeface="+mn-ea"/>
                <a:sym typeface="+mn-lt"/>
              </a:rPr>
              <a:t>医药物流配送网络的优化图示（示例：节点数为5，权值随便定义）</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661060"/>
            <a:ext cx="6929119" cy="42825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2" cstate="screen"/>
          <a:srcRect/>
          <a:stretch>
            <a:fillRect/>
          </a:stretch>
        </p:blipFill>
        <p:spPr>
          <a:xfrm>
            <a:off x="3422013" y="1673990"/>
            <a:ext cx="2476823" cy="4047201"/>
          </a:xfrm>
          <a:custGeom>
            <a:avLst/>
            <a:gdLst>
              <a:gd name="connsiteX0" fmla="*/ 412812 w 2476823"/>
              <a:gd name="connsiteY0" fmla="*/ 0 h 4047201"/>
              <a:gd name="connsiteX1" fmla="*/ 2476823 w 2476823"/>
              <a:gd name="connsiteY1" fmla="*/ 0 h 4047201"/>
              <a:gd name="connsiteX2" fmla="*/ 2476823 w 2476823"/>
              <a:gd name="connsiteY2" fmla="*/ 3638847 h 4047201"/>
              <a:gd name="connsiteX3" fmla="*/ 2147207 w 2476823"/>
              <a:gd name="connsiteY3" fmla="*/ 4043272 h 4047201"/>
              <a:gd name="connsiteX4" fmla="*/ 2108234 w 2476823"/>
              <a:gd name="connsiteY4" fmla="*/ 4047201 h 4047201"/>
              <a:gd name="connsiteX5" fmla="*/ 0 w 2476823"/>
              <a:gd name="connsiteY5" fmla="*/ 4047201 h 4047201"/>
              <a:gd name="connsiteX6" fmla="*/ 0 w 2476823"/>
              <a:gd name="connsiteY6" fmla="*/ 412812 h 4047201"/>
              <a:gd name="connsiteX7" fmla="*/ 412812 w 2476823"/>
              <a:gd name="connsiteY7" fmla="*/ 0 h 40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6823" h="4047201">
                <a:moveTo>
                  <a:pt x="412812" y="0"/>
                </a:moveTo>
                <a:lnTo>
                  <a:pt x="2476823" y="0"/>
                </a:lnTo>
                <a:lnTo>
                  <a:pt x="2476823" y="3638847"/>
                </a:lnTo>
                <a:cubicBezTo>
                  <a:pt x="2476823" y="3838339"/>
                  <a:pt x="2335319" y="4004779"/>
                  <a:pt x="2147207" y="4043272"/>
                </a:cubicBezTo>
                <a:lnTo>
                  <a:pt x="2108234" y="4047201"/>
                </a:lnTo>
                <a:lnTo>
                  <a:pt x="0" y="4047201"/>
                </a:lnTo>
                <a:lnTo>
                  <a:pt x="0" y="412812"/>
                </a:lnTo>
                <a:cubicBezTo>
                  <a:pt x="0" y="184822"/>
                  <a:pt x="184822" y="0"/>
                  <a:pt x="412812" y="0"/>
                </a:cubicBezTo>
                <a:close/>
              </a:path>
            </a:pathLst>
          </a:custGeom>
          <a:gradFill>
            <a:gsLst>
              <a:gs pos="62000">
                <a:srgbClr val="018C76">
                  <a:alpha val="80000"/>
                </a:srgbClr>
              </a:gs>
              <a:gs pos="100000">
                <a:srgbClr val="016A54"/>
              </a:gs>
              <a:gs pos="32000">
                <a:srgbClr val="00DCC4">
                  <a:alpha val="0"/>
                </a:srgbClr>
              </a:gs>
            </a:gsLst>
            <a:lin ang="5400000" scaled="1"/>
          </a:gradFill>
          <a:ln>
            <a:gradFill>
              <a:gsLst>
                <a:gs pos="0">
                  <a:srgbClr val="016A54"/>
                </a:gs>
                <a:gs pos="100000">
                  <a:srgbClr val="00DCC4"/>
                </a:gs>
              </a:gsLst>
              <a:lin ang="5400000" scaled="1"/>
            </a:gradFill>
          </a:ln>
        </p:spPr>
      </p:pic>
      <p:pic>
        <p:nvPicPr>
          <p:cNvPr id="41" name="图片 40"/>
          <p:cNvPicPr>
            <a:picLocks noChangeAspect="1"/>
          </p:cNvPicPr>
          <p:nvPr/>
        </p:nvPicPr>
        <p:blipFill>
          <a:blip r:embed="rId3" cstate="screen"/>
          <a:srcRect/>
          <a:stretch>
            <a:fillRect/>
          </a:stretch>
        </p:blipFill>
        <p:spPr>
          <a:xfrm>
            <a:off x="6293163" y="1678606"/>
            <a:ext cx="2476823" cy="4047042"/>
          </a:xfrm>
          <a:custGeom>
            <a:avLst/>
            <a:gdLst>
              <a:gd name="connsiteX0" fmla="*/ 367013 w 2476823"/>
              <a:gd name="connsiteY0" fmla="*/ 0 h 4047042"/>
              <a:gd name="connsiteX1" fmla="*/ 2476823 w 2476823"/>
              <a:gd name="connsiteY1" fmla="*/ 0 h 4047042"/>
              <a:gd name="connsiteX2" fmla="*/ 2476823 w 2476823"/>
              <a:gd name="connsiteY2" fmla="*/ 3634230 h 4047042"/>
              <a:gd name="connsiteX3" fmla="*/ 2064011 w 2476823"/>
              <a:gd name="connsiteY3" fmla="*/ 4047042 h 4047042"/>
              <a:gd name="connsiteX4" fmla="*/ 0 w 2476823"/>
              <a:gd name="connsiteY4" fmla="*/ 4047042 h 4047042"/>
              <a:gd name="connsiteX5" fmla="*/ 0 w 2476823"/>
              <a:gd name="connsiteY5" fmla="*/ 408195 h 4047042"/>
              <a:gd name="connsiteX6" fmla="*/ 329616 w 2476823"/>
              <a:gd name="connsiteY6" fmla="*/ 3770 h 404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823" h="4047042">
                <a:moveTo>
                  <a:pt x="367013" y="0"/>
                </a:moveTo>
                <a:lnTo>
                  <a:pt x="2476823" y="0"/>
                </a:lnTo>
                <a:lnTo>
                  <a:pt x="2476823" y="3634230"/>
                </a:lnTo>
                <a:cubicBezTo>
                  <a:pt x="2476823" y="3862220"/>
                  <a:pt x="2292001" y="4047042"/>
                  <a:pt x="2064011" y="4047042"/>
                </a:cubicBezTo>
                <a:lnTo>
                  <a:pt x="0" y="4047042"/>
                </a:lnTo>
                <a:lnTo>
                  <a:pt x="0" y="408195"/>
                </a:lnTo>
                <a:cubicBezTo>
                  <a:pt x="0" y="208704"/>
                  <a:pt x="141505" y="42263"/>
                  <a:pt x="329616" y="3770"/>
                </a:cubicBezTo>
                <a:close/>
              </a:path>
            </a:pathLst>
          </a:custGeom>
          <a:ln>
            <a:gradFill>
              <a:gsLst>
                <a:gs pos="0">
                  <a:srgbClr val="016A54"/>
                </a:gs>
                <a:gs pos="100000">
                  <a:srgbClr val="00DCC4"/>
                </a:gs>
              </a:gsLst>
              <a:lin ang="5400000" scaled="1"/>
            </a:gradFill>
          </a:ln>
        </p:spPr>
      </p:pic>
      <p:sp>
        <p:nvSpPr>
          <p:cNvPr id="7" name="文本框 6"/>
          <p:cNvSpPr txBox="1"/>
          <p:nvPr/>
        </p:nvSpPr>
        <p:spPr>
          <a:xfrm>
            <a:off x="423785" y="404187"/>
            <a:ext cx="7915908" cy="64516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dirty="0">
                <a:ln w="15875">
                  <a:solidFill>
                    <a:srgbClr val="33FBAF"/>
                  </a:solidFill>
                </a:ln>
                <a:solidFill>
                  <a:schemeClr val="bg1"/>
                </a:solidFill>
                <a:effectLst/>
                <a:cs typeface="+mn-ea"/>
                <a:sym typeface="+mn-lt"/>
              </a:rPr>
              <a:t>2.医药物流配送网络优化的主要步骤：</a:t>
            </a:r>
          </a:p>
        </p:txBody>
      </p:sp>
      <p:cxnSp>
        <p:nvCxnSpPr>
          <p:cNvPr id="9" name="直接连接符 8"/>
          <p:cNvCxnSpPr/>
          <p:nvPr/>
        </p:nvCxnSpPr>
        <p:spPr>
          <a:xfrm>
            <a:off x="461885" y="102765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99026" y="100479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57" name="图片 56"/>
          <p:cNvPicPr>
            <a:picLocks noChangeAspect="1"/>
          </p:cNvPicPr>
          <p:nvPr/>
        </p:nvPicPr>
        <p:blipFill>
          <a:blip r:embed="rId4" cstate="screen"/>
          <a:srcRect/>
          <a:stretch>
            <a:fillRect/>
          </a:stretch>
        </p:blipFill>
        <p:spPr>
          <a:xfrm>
            <a:off x="9164316" y="1673991"/>
            <a:ext cx="2476821" cy="4051657"/>
          </a:xfrm>
          <a:custGeom>
            <a:avLst/>
            <a:gdLst>
              <a:gd name="connsiteX0" fmla="*/ 412812 w 2476823"/>
              <a:gd name="connsiteY0" fmla="*/ 0 h 4051659"/>
              <a:gd name="connsiteX1" fmla="*/ 2476823 w 2476823"/>
              <a:gd name="connsiteY1" fmla="*/ 0 h 4051659"/>
              <a:gd name="connsiteX2" fmla="*/ 2476823 w 2476823"/>
              <a:gd name="connsiteY2" fmla="*/ 3638847 h 4051659"/>
              <a:gd name="connsiteX3" fmla="*/ 2064011 w 2476823"/>
              <a:gd name="connsiteY3" fmla="*/ 4051659 h 4051659"/>
              <a:gd name="connsiteX4" fmla="*/ 0 w 2476823"/>
              <a:gd name="connsiteY4" fmla="*/ 4051659 h 4051659"/>
              <a:gd name="connsiteX5" fmla="*/ 0 w 2476823"/>
              <a:gd name="connsiteY5" fmla="*/ 412812 h 4051659"/>
              <a:gd name="connsiteX6" fmla="*/ 412812 w 2476823"/>
              <a:gd name="connsiteY6" fmla="*/ 0 h 405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823" h="4051659">
                <a:moveTo>
                  <a:pt x="412812" y="0"/>
                </a:moveTo>
                <a:lnTo>
                  <a:pt x="2476823" y="0"/>
                </a:lnTo>
                <a:lnTo>
                  <a:pt x="2476823" y="3638847"/>
                </a:lnTo>
                <a:cubicBezTo>
                  <a:pt x="2476823" y="3866837"/>
                  <a:pt x="2292001" y="4051659"/>
                  <a:pt x="2064011" y="4051659"/>
                </a:cubicBezTo>
                <a:lnTo>
                  <a:pt x="0" y="4051659"/>
                </a:lnTo>
                <a:lnTo>
                  <a:pt x="0" y="412812"/>
                </a:lnTo>
                <a:cubicBezTo>
                  <a:pt x="0" y="184822"/>
                  <a:pt x="184822" y="0"/>
                  <a:pt x="412812" y="0"/>
                </a:cubicBezTo>
                <a:close/>
              </a:path>
            </a:pathLst>
          </a:custGeom>
        </p:spPr>
      </p:pic>
      <p:sp>
        <p:nvSpPr>
          <p:cNvPr id="31" name="任意多边形: 形状 30"/>
          <p:cNvSpPr/>
          <p:nvPr/>
        </p:nvSpPr>
        <p:spPr>
          <a:xfrm>
            <a:off x="9164314" y="1673989"/>
            <a:ext cx="2476821" cy="4051657"/>
          </a:xfrm>
          <a:custGeom>
            <a:avLst/>
            <a:gdLst>
              <a:gd name="connsiteX0" fmla="*/ 412812 w 2476823"/>
              <a:gd name="connsiteY0" fmla="*/ 0 h 4051659"/>
              <a:gd name="connsiteX1" fmla="*/ 2476823 w 2476823"/>
              <a:gd name="connsiteY1" fmla="*/ 0 h 4051659"/>
              <a:gd name="connsiteX2" fmla="*/ 2476823 w 2476823"/>
              <a:gd name="connsiteY2" fmla="*/ 3638847 h 4051659"/>
              <a:gd name="connsiteX3" fmla="*/ 2064011 w 2476823"/>
              <a:gd name="connsiteY3" fmla="*/ 4051659 h 4051659"/>
              <a:gd name="connsiteX4" fmla="*/ 0 w 2476823"/>
              <a:gd name="connsiteY4" fmla="*/ 4051659 h 4051659"/>
              <a:gd name="connsiteX5" fmla="*/ 0 w 2476823"/>
              <a:gd name="connsiteY5" fmla="*/ 412812 h 4051659"/>
              <a:gd name="connsiteX6" fmla="*/ 412812 w 2476823"/>
              <a:gd name="connsiteY6" fmla="*/ 0 h 405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823" h="4051659">
                <a:moveTo>
                  <a:pt x="412812" y="0"/>
                </a:moveTo>
                <a:lnTo>
                  <a:pt x="2476823" y="0"/>
                </a:lnTo>
                <a:lnTo>
                  <a:pt x="2476823" y="3638847"/>
                </a:lnTo>
                <a:cubicBezTo>
                  <a:pt x="2476823" y="3866837"/>
                  <a:pt x="2292001" y="4051659"/>
                  <a:pt x="2064011" y="4051659"/>
                </a:cubicBezTo>
                <a:lnTo>
                  <a:pt x="0" y="4051659"/>
                </a:lnTo>
                <a:lnTo>
                  <a:pt x="0" y="412812"/>
                </a:lnTo>
                <a:cubicBezTo>
                  <a:pt x="0" y="184822"/>
                  <a:pt x="184822" y="0"/>
                  <a:pt x="412812" y="0"/>
                </a:cubicBezTo>
                <a:close/>
              </a:path>
            </a:pathLst>
          </a:custGeom>
          <a:gradFill>
            <a:gsLst>
              <a:gs pos="62000">
                <a:srgbClr val="018C76">
                  <a:alpha val="80000"/>
                </a:srgbClr>
              </a:gs>
              <a:gs pos="100000">
                <a:srgbClr val="016A54"/>
              </a:gs>
              <a:gs pos="32000">
                <a:srgbClr val="00DCC4">
                  <a:alpha val="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52" name="文本框 51"/>
          <p:cNvSpPr txBox="1"/>
          <p:nvPr/>
        </p:nvSpPr>
        <p:spPr>
          <a:xfrm>
            <a:off x="9253394" y="2047421"/>
            <a:ext cx="2298660" cy="1198880"/>
          </a:xfrm>
          <a:prstGeom prst="rect">
            <a:avLst/>
          </a:prstGeom>
          <a:noFill/>
        </p:spPr>
        <p:txBody>
          <a:bodyPr wrap="square">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w="15875">
                  <a:solidFill>
                    <a:schemeClr val="bg1"/>
                  </a:solidFill>
                </a:ln>
                <a:gradFill>
                  <a:gsLst>
                    <a:gs pos="0">
                      <a:schemeClr val="accent1">
                        <a:hueMod val="80000"/>
                      </a:schemeClr>
                    </a:gs>
                    <a:gs pos="100000">
                      <a:schemeClr val="accent1">
                        <a:alpha val="100000"/>
                      </a:schemeClr>
                    </a:gs>
                  </a:gsLst>
                  <a:lin ang="2700000" scaled="0"/>
                </a:gradFill>
                <a:effectLst/>
                <a:uLnTx/>
                <a:uFillTx/>
                <a:cs typeface="+mn-ea"/>
                <a:sym typeface="+mn-lt"/>
              </a:rPr>
              <a:t>4.不断更新计算机的算法，进行系统升级、维护其网络安全</a:t>
            </a:r>
          </a:p>
        </p:txBody>
      </p:sp>
      <p:sp>
        <p:nvSpPr>
          <p:cNvPr id="78" name="任意多边形: 形状 77"/>
          <p:cNvSpPr/>
          <p:nvPr/>
        </p:nvSpPr>
        <p:spPr>
          <a:xfrm>
            <a:off x="3422013" y="1673989"/>
            <a:ext cx="2476823" cy="4051659"/>
          </a:xfrm>
          <a:custGeom>
            <a:avLst/>
            <a:gdLst>
              <a:gd name="connsiteX0" fmla="*/ 412812 w 2476823"/>
              <a:gd name="connsiteY0" fmla="*/ 0 h 4051659"/>
              <a:gd name="connsiteX1" fmla="*/ 2476823 w 2476823"/>
              <a:gd name="connsiteY1" fmla="*/ 0 h 4051659"/>
              <a:gd name="connsiteX2" fmla="*/ 2476823 w 2476823"/>
              <a:gd name="connsiteY2" fmla="*/ 3638847 h 4051659"/>
              <a:gd name="connsiteX3" fmla="*/ 2064011 w 2476823"/>
              <a:gd name="connsiteY3" fmla="*/ 4051659 h 4051659"/>
              <a:gd name="connsiteX4" fmla="*/ 0 w 2476823"/>
              <a:gd name="connsiteY4" fmla="*/ 4051659 h 4051659"/>
              <a:gd name="connsiteX5" fmla="*/ 0 w 2476823"/>
              <a:gd name="connsiteY5" fmla="*/ 412812 h 4051659"/>
              <a:gd name="connsiteX6" fmla="*/ 412812 w 2476823"/>
              <a:gd name="connsiteY6" fmla="*/ 0 h 405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823" h="4051659">
                <a:moveTo>
                  <a:pt x="412812" y="0"/>
                </a:moveTo>
                <a:lnTo>
                  <a:pt x="2476823" y="0"/>
                </a:lnTo>
                <a:lnTo>
                  <a:pt x="2476823" y="3638847"/>
                </a:lnTo>
                <a:cubicBezTo>
                  <a:pt x="2476823" y="3866837"/>
                  <a:pt x="2292001" y="4051659"/>
                  <a:pt x="2064011" y="4051659"/>
                </a:cubicBezTo>
                <a:lnTo>
                  <a:pt x="0" y="4051659"/>
                </a:lnTo>
                <a:lnTo>
                  <a:pt x="0" y="412812"/>
                </a:lnTo>
                <a:cubicBezTo>
                  <a:pt x="0" y="184822"/>
                  <a:pt x="184822" y="0"/>
                  <a:pt x="412812" y="0"/>
                </a:cubicBezTo>
                <a:close/>
              </a:path>
            </a:pathLst>
          </a:custGeom>
          <a:gradFill>
            <a:gsLst>
              <a:gs pos="62000">
                <a:srgbClr val="018C76">
                  <a:alpha val="80000"/>
                </a:srgbClr>
              </a:gs>
              <a:gs pos="100000">
                <a:srgbClr val="016A54"/>
              </a:gs>
              <a:gs pos="32000">
                <a:srgbClr val="00DCC4">
                  <a:alpha val="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75" name="文本框 74"/>
          <p:cNvSpPr txBox="1"/>
          <p:nvPr/>
        </p:nvSpPr>
        <p:spPr>
          <a:xfrm>
            <a:off x="3600171" y="2030856"/>
            <a:ext cx="2298662" cy="2306955"/>
          </a:xfrm>
          <a:prstGeom prst="rect">
            <a:avLst/>
          </a:prstGeom>
          <a:noFill/>
        </p:spPr>
        <p:txBody>
          <a:bodyPr wrap="square">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w="15875">
                  <a:solidFill>
                    <a:schemeClr val="bg1"/>
                  </a:solidFill>
                </a:ln>
                <a:gradFill>
                  <a:gsLst>
                    <a:gs pos="0">
                      <a:schemeClr val="accent1">
                        <a:hueMod val="80000"/>
                      </a:schemeClr>
                    </a:gs>
                    <a:gs pos="100000">
                      <a:schemeClr val="accent1">
                        <a:alpha val="100000"/>
                      </a:schemeClr>
                    </a:gs>
                  </a:gsLst>
                  <a:lin ang="2700000" scaled="0"/>
                </a:gradFill>
                <a:effectLst/>
                <a:uLnTx/>
                <a:uFillTx/>
                <a:cs typeface="+mn-ea"/>
                <a:sym typeface="+mn-lt"/>
              </a:rPr>
              <a:t>2.     对于每个仓库，计算出其到每个零售药店的最短路径及对应的配送成本。可以使用Dijkstra算法或Floyd算法来计算最短路径。</a:t>
            </a:r>
          </a:p>
        </p:txBody>
      </p:sp>
      <p:sp>
        <p:nvSpPr>
          <p:cNvPr id="85" name="任意多边形: 形状 84"/>
          <p:cNvSpPr/>
          <p:nvPr/>
        </p:nvSpPr>
        <p:spPr>
          <a:xfrm>
            <a:off x="6293163" y="1673989"/>
            <a:ext cx="2476823" cy="4051659"/>
          </a:xfrm>
          <a:custGeom>
            <a:avLst/>
            <a:gdLst>
              <a:gd name="connsiteX0" fmla="*/ 412812 w 2476823"/>
              <a:gd name="connsiteY0" fmla="*/ 0 h 4051659"/>
              <a:gd name="connsiteX1" fmla="*/ 2476823 w 2476823"/>
              <a:gd name="connsiteY1" fmla="*/ 0 h 4051659"/>
              <a:gd name="connsiteX2" fmla="*/ 2476823 w 2476823"/>
              <a:gd name="connsiteY2" fmla="*/ 3638847 h 4051659"/>
              <a:gd name="connsiteX3" fmla="*/ 2064011 w 2476823"/>
              <a:gd name="connsiteY3" fmla="*/ 4051659 h 4051659"/>
              <a:gd name="connsiteX4" fmla="*/ 0 w 2476823"/>
              <a:gd name="connsiteY4" fmla="*/ 4051659 h 4051659"/>
              <a:gd name="connsiteX5" fmla="*/ 0 w 2476823"/>
              <a:gd name="connsiteY5" fmla="*/ 412812 h 4051659"/>
              <a:gd name="connsiteX6" fmla="*/ 412812 w 2476823"/>
              <a:gd name="connsiteY6" fmla="*/ 0 h 405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823" h="4051659">
                <a:moveTo>
                  <a:pt x="412812" y="0"/>
                </a:moveTo>
                <a:lnTo>
                  <a:pt x="2476823" y="0"/>
                </a:lnTo>
                <a:lnTo>
                  <a:pt x="2476823" y="3638847"/>
                </a:lnTo>
                <a:cubicBezTo>
                  <a:pt x="2476823" y="3866837"/>
                  <a:pt x="2292001" y="4051659"/>
                  <a:pt x="2064011" y="4051659"/>
                </a:cubicBezTo>
                <a:lnTo>
                  <a:pt x="0" y="4051659"/>
                </a:lnTo>
                <a:lnTo>
                  <a:pt x="0" y="412812"/>
                </a:lnTo>
                <a:cubicBezTo>
                  <a:pt x="0" y="184822"/>
                  <a:pt x="184822" y="0"/>
                  <a:pt x="412812" y="0"/>
                </a:cubicBezTo>
                <a:close/>
              </a:path>
            </a:pathLst>
          </a:custGeom>
          <a:gradFill>
            <a:gsLst>
              <a:gs pos="62000">
                <a:srgbClr val="018C76">
                  <a:alpha val="80000"/>
                </a:srgbClr>
              </a:gs>
              <a:gs pos="100000">
                <a:srgbClr val="016A54"/>
              </a:gs>
              <a:gs pos="32000">
                <a:srgbClr val="00DCC4">
                  <a:alpha val="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82" name="文本框 81"/>
          <p:cNvSpPr txBox="1"/>
          <p:nvPr/>
        </p:nvSpPr>
        <p:spPr>
          <a:xfrm>
            <a:off x="6382243" y="1990791"/>
            <a:ext cx="2298662" cy="2676525"/>
          </a:xfrm>
          <a:prstGeom prst="rect">
            <a:avLst/>
          </a:prstGeom>
          <a:noFill/>
        </p:spPr>
        <p:txBody>
          <a:bodyPr wrap="square">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w="15875">
                  <a:solidFill>
                    <a:schemeClr val="bg1"/>
                  </a:solidFill>
                </a:ln>
                <a:gradFill>
                  <a:gsLst>
                    <a:gs pos="0">
                      <a:schemeClr val="accent1">
                        <a:hueMod val="80000"/>
                      </a:schemeClr>
                    </a:gs>
                    <a:gs pos="100000">
                      <a:schemeClr val="accent1">
                        <a:alpha val="100000"/>
                      </a:schemeClr>
                    </a:gs>
                  </a:gsLst>
                  <a:lin ang="2700000" scaled="0"/>
                </a:gradFill>
                <a:effectLst/>
                <a:uLnTx/>
                <a:uFillTx/>
                <a:cs typeface="+mn-ea"/>
                <a:sym typeface="+mn-lt"/>
              </a:rPr>
              <a:t>3.    对于每个零售药店，统计所有仓库到该零售药店的最短路径及对应的配送成本。选择其中代价最小的仓库作为供应商。</a:t>
            </a:r>
          </a:p>
          <a:p>
            <a:pPr marL="0" marR="0" lvl="0" algn="l" defTabSz="914400" rtl="0" eaLnBrk="1" fontAlgn="auto" latinLnBrk="0" hangingPunct="1">
              <a:lnSpc>
                <a:spcPct val="150000"/>
              </a:lnSpc>
              <a:spcBef>
                <a:spcPts val="0"/>
              </a:spcBef>
              <a:spcAft>
                <a:spcPts val="0"/>
              </a:spcAft>
              <a:buClrTx/>
              <a:buSzTx/>
              <a:buFontTx/>
              <a:buNone/>
              <a:defRPr/>
            </a:pPr>
            <a:endParaRPr kumimoji="0" lang="en-US" altLang="zh-CN" sz="1600" b="1" i="0" u="none" strike="noStrike" kern="1200" cap="none" spc="0" normalizeH="0" baseline="0" noProof="0" dirty="0">
              <a:ln w="15875">
                <a:solidFill>
                  <a:schemeClr val="bg1"/>
                </a:solidFill>
              </a:ln>
              <a:gradFill>
                <a:gsLst>
                  <a:gs pos="0">
                    <a:schemeClr val="accent1">
                      <a:hueMod val="80000"/>
                    </a:schemeClr>
                  </a:gs>
                  <a:gs pos="100000">
                    <a:schemeClr val="accent1">
                      <a:alpha val="100000"/>
                    </a:schemeClr>
                  </a:gs>
                </a:gsLst>
                <a:lin ang="2700000" scaled="0"/>
              </a:gradFill>
              <a:effectLst/>
              <a:uLnTx/>
              <a:uFillTx/>
              <a:cs typeface="+mn-ea"/>
              <a:sym typeface="+mn-lt"/>
            </a:endParaRPr>
          </a:p>
        </p:txBody>
      </p:sp>
      <p:pic>
        <p:nvPicPr>
          <p:cNvPr id="29" name="图片 28"/>
          <p:cNvPicPr>
            <a:picLocks noChangeAspect="1"/>
          </p:cNvPicPr>
          <p:nvPr/>
        </p:nvPicPr>
        <p:blipFill rotWithShape="1">
          <a:blip r:embed="rId5" cstate="screen"/>
          <a:srcRect/>
          <a:stretch>
            <a:fillRect/>
          </a:stretch>
        </p:blipFill>
        <p:spPr>
          <a:xfrm>
            <a:off x="550863" y="1673989"/>
            <a:ext cx="2476825" cy="4047204"/>
          </a:xfrm>
          <a:custGeom>
            <a:avLst/>
            <a:gdLst>
              <a:gd name="connsiteX0" fmla="*/ 412812 w 2476823"/>
              <a:gd name="connsiteY0" fmla="*/ 0 h 4047202"/>
              <a:gd name="connsiteX1" fmla="*/ 2476823 w 2476823"/>
              <a:gd name="connsiteY1" fmla="*/ 0 h 4047202"/>
              <a:gd name="connsiteX2" fmla="*/ 2476823 w 2476823"/>
              <a:gd name="connsiteY2" fmla="*/ 3638847 h 4047202"/>
              <a:gd name="connsiteX3" fmla="*/ 2147207 w 2476823"/>
              <a:gd name="connsiteY3" fmla="*/ 4043272 h 4047202"/>
              <a:gd name="connsiteX4" fmla="*/ 2108223 w 2476823"/>
              <a:gd name="connsiteY4" fmla="*/ 4047202 h 4047202"/>
              <a:gd name="connsiteX5" fmla="*/ 0 w 2476823"/>
              <a:gd name="connsiteY5" fmla="*/ 4047202 h 4047202"/>
              <a:gd name="connsiteX6" fmla="*/ 0 w 2476823"/>
              <a:gd name="connsiteY6" fmla="*/ 412812 h 4047202"/>
              <a:gd name="connsiteX7" fmla="*/ 412812 w 2476823"/>
              <a:gd name="connsiteY7" fmla="*/ 0 h 404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6823" h="4047202">
                <a:moveTo>
                  <a:pt x="412812" y="0"/>
                </a:moveTo>
                <a:lnTo>
                  <a:pt x="2476823" y="0"/>
                </a:lnTo>
                <a:lnTo>
                  <a:pt x="2476823" y="3638847"/>
                </a:lnTo>
                <a:cubicBezTo>
                  <a:pt x="2476823" y="3838338"/>
                  <a:pt x="2335319" y="4004779"/>
                  <a:pt x="2147207" y="4043272"/>
                </a:cubicBezTo>
                <a:lnTo>
                  <a:pt x="2108223" y="4047202"/>
                </a:lnTo>
                <a:lnTo>
                  <a:pt x="0" y="4047202"/>
                </a:lnTo>
                <a:lnTo>
                  <a:pt x="0" y="412812"/>
                </a:lnTo>
                <a:cubicBezTo>
                  <a:pt x="0" y="184822"/>
                  <a:pt x="184822" y="0"/>
                  <a:pt x="412812" y="0"/>
                </a:cubicBezTo>
                <a:close/>
              </a:path>
            </a:pathLst>
          </a:custGeom>
          <a:ln>
            <a:gradFill>
              <a:gsLst>
                <a:gs pos="0">
                  <a:srgbClr val="016A54"/>
                </a:gs>
                <a:gs pos="100000">
                  <a:srgbClr val="00DCC4"/>
                </a:gs>
              </a:gsLst>
              <a:lin ang="5400000" scaled="1"/>
            </a:gradFill>
          </a:ln>
        </p:spPr>
      </p:pic>
      <p:sp>
        <p:nvSpPr>
          <p:cNvPr id="92" name="任意多边形: 形状 91"/>
          <p:cNvSpPr/>
          <p:nvPr/>
        </p:nvSpPr>
        <p:spPr>
          <a:xfrm>
            <a:off x="550863" y="1673989"/>
            <a:ext cx="2476825" cy="4051661"/>
          </a:xfrm>
          <a:custGeom>
            <a:avLst/>
            <a:gdLst>
              <a:gd name="connsiteX0" fmla="*/ 412812 w 2476823"/>
              <a:gd name="connsiteY0" fmla="*/ 0 h 4051659"/>
              <a:gd name="connsiteX1" fmla="*/ 2476823 w 2476823"/>
              <a:gd name="connsiteY1" fmla="*/ 0 h 4051659"/>
              <a:gd name="connsiteX2" fmla="*/ 2476823 w 2476823"/>
              <a:gd name="connsiteY2" fmla="*/ 3638847 h 4051659"/>
              <a:gd name="connsiteX3" fmla="*/ 2064011 w 2476823"/>
              <a:gd name="connsiteY3" fmla="*/ 4051659 h 4051659"/>
              <a:gd name="connsiteX4" fmla="*/ 0 w 2476823"/>
              <a:gd name="connsiteY4" fmla="*/ 4051659 h 4051659"/>
              <a:gd name="connsiteX5" fmla="*/ 0 w 2476823"/>
              <a:gd name="connsiteY5" fmla="*/ 412812 h 4051659"/>
              <a:gd name="connsiteX6" fmla="*/ 412812 w 2476823"/>
              <a:gd name="connsiteY6" fmla="*/ 0 h 405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823" h="4051659">
                <a:moveTo>
                  <a:pt x="412812" y="0"/>
                </a:moveTo>
                <a:lnTo>
                  <a:pt x="2476823" y="0"/>
                </a:lnTo>
                <a:lnTo>
                  <a:pt x="2476823" y="3638847"/>
                </a:lnTo>
                <a:cubicBezTo>
                  <a:pt x="2476823" y="3866837"/>
                  <a:pt x="2292001" y="4051659"/>
                  <a:pt x="2064011" y="4051659"/>
                </a:cubicBezTo>
                <a:lnTo>
                  <a:pt x="0" y="4051659"/>
                </a:lnTo>
                <a:lnTo>
                  <a:pt x="0" y="412812"/>
                </a:lnTo>
                <a:cubicBezTo>
                  <a:pt x="0" y="184822"/>
                  <a:pt x="184822" y="0"/>
                  <a:pt x="412812" y="0"/>
                </a:cubicBezTo>
                <a:close/>
              </a:path>
            </a:pathLst>
          </a:custGeom>
          <a:gradFill>
            <a:gsLst>
              <a:gs pos="62000">
                <a:srgbClr val="018C76">
                  <a:alpha val="80000"/>
                </a:srgbClr>
              </a:gs>
              <a:gs pos="100000">
                <a:srgbClr val="016A54"/>
              </a:gs>
              <a:gs pos="32000">
                <a:srgbClr val="00DCC4">
                  <a:alpha val="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89" name="文本框 88"/>
          <p:cNvSpPr txBox="1"/>
          <p:nvPr/>
        </p:nvSpPr>
        <p:spPr>
          <a:xfrm>
            <a:off x="729019" y="2007356"/>
            <a:ext cx="2298664" cy="341503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w="15875">
                  <a:solidFill>
                    <a:schemeClr val="bg1"/>
                  </a:solidFill>
                </a:ln>
                <a:gradFill>
                  <a:gsLst>
                    <a:gs pos="0">
                      <a:schemeClr val="accent1">
                        <a:hueMod val="80000"/>
                      </a:schemeClr>
                    </a:gs>
                    <a:gs pos="100000">
                      <a:schemeClr val="accent1">
                        <a:alpha val="100000"/>
                      </a:schemeClr>
                    </a:gs>
                  </a:gsLst>
                  <a:lin ang="2700000" scaled="0"/>
                </a:gradFill>
                <a:effectLst/>
                <a:uLnTx/>
                <a:uFillTx/>
                <a:cs typeface="+mn-ea"/>
                <a:sym typeface="+mn-lt"/>
              </a:rPr>
              <a:t>1.    </a:t>
            </a:r>
            <a:r>
              <a:rPr kumimoji="0" lang="zh-CN" altLang="en-US" sz="1600" b="1" i="0" u="none" strike="noStrike" kern="1200" cap="none" spc="0" normalizeH="0" baseline="0" noProof="0" dirty="0">
                <a:ln w="15875">
                  <a:solidFill>
                    <a:schemeClr val="bg1"/>
                  </a:solidFill>
                </a:ln>
                <a:gradFill>
                  <a:gsLst>
                    <a:gs pos="0">
                      <a:schemeClr val="accent1">
                        <a:hueMod val="80000"/>
                      </a:schemeClr>
                    </a:gs>
                    <a:gs pos="100000">
                      <a:schemeClr val="accent1">
                        <a:alpha val="100000"/>
                      </a:schemeClr>
                    </a:gs>
                  </a:gsLst>
                  <a:lin ang="2700000" scaled="0"/>
                </a:gradFill>
                <a:effectLst/>
                <a:uLnTx/>
                <a:uFillTx/>
                <a:cs typeface="+mn-ea"/>
                <a:sym typeface="+mn-lt"/>
              </a:rPr>
              <a:t>将仓库和零售药店看作图中的节点，建立一个图。如果两个节点之间存在配送路径，则在它们之间连一条边。每条边的权重为配送成本，可以根据距离、运输工具种类等因素来确定。</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down)">
                                      <p:cBhvr>
                                        <p:cTn id="7" dur="500"/>
                                        <p:tgtEl>
                                          <p:spTgt spid="9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wipe(down)">
                                      <p:cBhvr>
                                        <p:cTn id="10" dur="500"/>
                                        <p:tgtEl>
                                          <p:spTgt spid="7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wipe(down)">
                                      <p:cBhvr>
                                        <p:cTn id="13" dur="500"/>
                                        <p:tgtEl>
                                          <p:spTgt spid="8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randombar(horizontal)">
                                      <p:cBhvr>
                                        <p:cTn id="21" dur="500"/>
                                        <p:tgtEl>
                                          <p:spTgt spid="8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randombar(horizontal)">
                                      <p:cBhvr>
                                        <p:cTn id="24" dur="500"/>
                                        <p:tgtEl>
                                          <p:spTgt spid="75"/>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randombar(horizontal)">
                                      <p:cBhvr>
                                        <p:cTn id="27" dur="500"/>
                                        <p:tgtEl>
                                          <p:spTgt spid="8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randombar(horizontal)">
                                      <p:cBhvr>
                                        <p:cTn id="3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2" grpId="0"/>
      <p:bldP spid="78" grpId="0" animBg="1"/>
      <p:bldP spid="75" grpId="0"/>
      <p:bldP spid="85" grpId="0" animBg="1"/>
      <p:bldP spid="82" grpId="0"/>
      <p:bldP spid="92" grpId="0" animBg="1"/>
      <p:bldP spid="8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3785" y="404187"/>
            <a:ext cx="7191135" cy="64516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dirty="0">
                <a:ln w="15875">
                  <a:solidFill>
                    <a:srgbClr val="33FBAF"/>
                  </a:solidFill>
                </a:ln>
                <a:solidFill>
                  <a:schemeClr val="bg1"/>
                </a:solidFill>
                <a:effectLst/>
                <a:cs typeface="+mn-ea"/>
                <a:sym typeface="+mn-lt"/>
              </a:rPr>
              <a:t>算法一：最短路径优先算法 </a:t>
            </a:r>
          </a:p>
        </p:txBody>
      </p:sp>
      <p:cxnSp>
        <p:nvCxnSpPr>
          <p:cNvPr id="9" name="直接连接符 8"/>
          <p:cNvCxnSpPr/>
          <p:nvPr/>
        </p:nvCxnSpPr>
        <p:spPr>
          <a:xfrm>
            <a:off x="461885" y="1027658"/>
            <a:ext cx="3060000" cy="0"/>
          </a:xfrm>
          <a:prstGeom prst="line">
            <a:avLst/>
          </a:prstGeom>
          <a:ln>
            <a:gradFill>
              <a:gsLst>
                <a:gs pos="0">
                  <a:srgbClr val="016A54"/>
                </a:gs>
                <a:gs pos="100000">
                  <a:srgbClr val="00DC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99026" y="1004799"/>
            <a:ext cx="45719" cy="45719"/>
          </a:xfrm>
          <a:prstGeom prst="ellipse">
            <a:avLst/>
          </a:prstGeom>
          <a:solidFill>
            <a:srgbClr val="00D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9" name="文本框 48"/>
          <p:cNvSpPr txBox="1"/>
          <p:nvPr/>
        </p:nvSpPr>
        <p:spPr>
          <a:xfrm>
            <a:off x="9791700" y="493897"/>
            <a:ext cx="1918293" cy="307777"/>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BUSINESS</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25" name="矩形 24"/>
          <p:cNvSpPr/>
          <p:nvPr/>
        </p:nvSpPr>
        <p:spPr>
          <a:xfrm>
            <a:off x="1094105" y="1256030"/>
            <a:ext cx="3801110" cy="3803650"/>
          </a:xfrm>
          <a:prstGeom prst="rect">
            <a:avLst/>
          </a:prstGeom>
          <a:gradFill>
            <a:gsLst>
              <a:gs pos="100000">
                <a:srgbClr val="016A54">
                  <a:alpha val="18000"/>
                </a:srgbClr>
              </a:gs>
              <a:gs pos="1000">
                <a:srgbClr val="00DCC4">
                  <a:alpha val="18000"/>
                </a:srgbClr>
              </a:gs>
            </a:gsLst>
            <a:lin ang="5400000" scaled="1"/>
          </a:gradFill>
          <a:ln>
            <a:gradFill>
              <a:gsLst>
                <a:gs pos="0">
                  <a:srgbClr val="016A54"/>
                </a:gs>
                <a:gs pos="100000">
                  <a:srgbClr val="00DCC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31" name="矩形: 圆角 30"/>
          <p:cNvSpPr/>
          <p:nvPr/>
        </p:nvSpPr>
        <p:spPr>
          <a:xfrm>
            <a:off x="5272034" y="1185492"/>
            <a:ext cx="1646902" cy="389840"/>
          </a:xfrm>
          <a:prstGeom prst="roundRect">
            <a:avLst>
              <a:gd name="adj" fmla="val 10521"/>
            </a:avLst>
          </a:prstGeom>
          <a:gradFill flip="none" rotWithShape="1">
            <a:gsLst>
              <a:gs pos="0">
                <a:srgbClr val="016A54"/>
              </a:gs>
              <a:gs pos="100000">
                <a:srgbClr val="00DC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2" name="文本框 31"/>
          <p:cNvSpPr txBox="1"/>
          <p:nvPr/>
        </p:nvSpPr>
        <p:spPr>
          <a:xfrm>
            <a:off x="5101590" y="1245536"/>
            <a:ext cx="1988491" cy="3371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00" cap="none" spc="0" normalizeH="0" baseline="0" dirty="0" err="1">
                <a:ln w="15875">
                  <a:solidFill>
                    <a:srgbClr val="FF0000"/>
                  </a:solidFill>
                </a:ln>
                <a:gradFill>
                  <a:gsLst>
                    <a:gs pos="0">
                      <a:schemeClr val="accent1">
                        <a:hueMod val="80000"/>
                      </a:schemeClr>
                    </a:gs>
                    <a:gs pos="100000">
                      <a:schemeClr val="accent1">
                        <a:alpha val="100000"/>
                      </a:schemeClr>
                    </a:gs>
                  </a:gsLst>
                  <a:lin ang="2700000" scaled="0"/>
                </a:gradFill>
                <a:effectLst/>
                <a:latin typeface="+mn-ea"/>
                <a:cs typeface="Arial" panose="020B0604020202020204" pitchFamily="34" charset="0"/>
                <a:sym typeface="+mn-lt"/>
              </a:rPr>
              <a:t>（一）核心算法一</a:t>
            </a:r>
          </a:p>
        </p:txBody>
      </p:sp>
      <p:sp>
        <p:nvSpPr>
          <p:cNvPr id="33" name="文本框 32"/>
          <p:cNvSpPr txBox="1"/>
          <p:nvPr/>
        </p:nvSpPr>
        <p:spPr>
          <a:xfrm>
            <a:off x="5271770" y="1582420"/>
            <a:ext cx="6760210" cy="5031740"/>
          </a:xfrm>
          <a:prstGeom prst="rect">
            <a:avLst/>
          </a:prstGeom>
          <a:noFill/>
        </p:spPr>
        <p:txBody>
          <a:bodyPr wrap="square">
            <a:noAutofit/>
          </a:bodyPr>
          <a:lstStyle/>
          <a:p>
            <a:pPr indent="0" algn="just">
              <a:lnSpc>
                <a:spcPct val="120000"/>
              </a:lnSpc>
              <a:spcBef>
                <a:spcPts val="0"/>
              </a:spcBef>
              <a:buClrTx/>
              <a:buSzTx/>
              <a:buFont typeface="+mj-lt"/>
              <a:buNone/>
              <a:tabLst>
                <a:tab pos="457200" algn="l"/>
              </a:tabLst>
            </a:pPr>
            <a:r>
              <a:rPr lang="zh-CN" altLang="zh-CN"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通过输入顶点数量和邻接矩阵来构建图结构，然后根据给定的源点使用 Dijkstra 算法来计算从该源点到其他顶点的最短路径。</a:t>
            </a:r>
          </a:p>
          <a:p>
            <a:pPr indent="0" algn="just">
              <a:lnSpc>
                <a:spcPct val="120000"/>
              </a:lnSpc>
              <a:spcBef>
                <a:spcPts val="0"/>
              </a:spcBef>
              <a:buClrTx/>
              <a:buSzTx/>
              <a:buFont typeface="+mj-lt"/>
              <a:buNone/>
              <a:tabLst>
                <a:tab pos="457200" algn="l"/>
              </a:tabLst>
            </a:pPr>
            <a:endParaRPr lang="zh-CN" altLang="zh-CN"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endParaRPr>
          </a:p>
          <a:p>
            <a:pPr indent="0" algn="just">
              <a:lnSpc>
                <a:spcPct val="120000"/>
              </a:lnSpc>
              <a:spcBef>
                <a:spcPts val="0"/>
              </a:spcBef>
              <a:buClrTx/>
              <a:buSzTx/>
              <a:buFont typeface="+mj-lt"/>
              <a:buNone/>
              <a:tabLst>
                <a:tab pos="457200" algn="l"/>
              </a:tabLst>
            </a:pPr>
            <a:r>
              <a:rPr lang="zh-CN" altLang="zh-CN"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在数据结构设计方面使用邻接矩阵来描述顶点之间的连接关系和距离成本。邻接矩阵有效性的验证函数 validateMatrix 用于检查邻接矩阵是否符合要求。还使用了两个数组 dist 和 visited 分别存储最短距离和顶点的访问状态。</a:t>
            </a:r>
          </a:p>
          <a:p>
            <a:pPr indent="0" algn="just">
              <a:lnSpc>
                <a:spcPct val="120000"/>
              </a:lnSpc>
              <a:spcBef>
                <a:spcPts val="0"/>
              </a:spcBef>
              <a:buClrTx/>
              <a:buSzTx/>
              <a:buFont typeface="+mj-lt"/>
              <a:buNone/>
              <a:tabLst>
                <a:tab pos="457200" algn="l"/>
              </a:tabLst>
            </a:pPr>
            <a:endParaRPr lang="zh-CN" altLang="zh-CN"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endParaRPr>
          </a:p>
          <a:p>
            <a:pPr indent="0" algn="just">
              <a:lnSpc>
                <a:spcPct val="120000"/>
              </a:lnSpc>
              <a:spcBef>
                <a:spcPts val="0"/>
              </a:spcBef>
              <a:buClrTx/>
              <a:buSzTx/>
              <a:buFont typeface="+mj-lt"/>
              <a:buNone/>
              <a:tabLst>
                <a:tab pos="457200" algn="l"/>
              </a:tabLst>
            </a:pPr>
            <a:r>
              <a:rPr lang="zh-CN" altLang="zh-CN" b="1" kern="100" dirty="0">
                <a:ln w="15875">
                  <a:gradFill>
                    <a:gsLst>
                      <a:gs pos="0">
                        <a:schemeClr val="accent1">
                          <a:hueMod val="80000"/>
                        </a:schemeClr>
                      </a:gs>
                      <a:gs pos="100000">
                        <a:schemeClr val="accent1"/>
                      </a:gs>
                    </a:gsLst>
                    <a:lin ang="2700000" scaled="1"/>
                  </a:gradFill>
                </a:ln>
                <a:noFill/>
                <a:effectLst/>
                <a:latin typeface="+mn-ea"/>
                <a:cs typeface="Arial" panose="020B0604020202020204" pitchFamily="34" charset="0"/>
                <a:sym typeface="+mn-lt"/>
              </a:rPr>
              <a:t>代码主要分为三部分：验证输入、构建邻接矩阵和计算最短路径。首先，用户需要提供顶点数量，并进行验证以确保输入的有效性。然后，用户需要输入邻接矩阵，其中无穷大的值可以用 "inf" 或 "INF" 表示。接着，对输入的邻接矩阵进行验证，如果无效则会输出错误信息并退出程序。最后，用户需要指定一个源点，并调用 dijkstra 函数来计算从该源点到其他顶点的最短路径，并输出最短距离。</a:t>
            </a:r>
          </a:p>
        </p:txBody>
      </p:sp>
      <p:pic>
        <p:nvPicPr>
          <p:cNvPr id="1341968317" name="图片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94105" y="1256030"/>
            <a:ext cx="3801110" cy="5095240"/>
          </a:xfrm>
          <a:prstGeom prst="rect">
            <a:avLst/>
          </a:prstGeom>
        </p:spPr>
      </p:pic>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01064ce1-5255-414d-9aee-80ccb8083cc0"/>
  <p:tag name="COMMONDATA" val="eyJjb3VudCI6MS4wLCJoZGlkIjoiODk5NDZlZmZjNzdhNzFjMjU1YTllYjYyM2JkOWYzMjIiLCJ1c2VyQ291bnQiOjEuMH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5101kgf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armonyOS Sans SC"/>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armonyOS Sans SC"/>
        <a:ea typeface=""/>
        <a:cs typeface=""/>
        <a:font script="Jpan" typeface="ＭＳ Ｐゴシック"/>
        <a:font script="Hang" typeface="맑은 고딕"/>
        <a:font script="Hans" typeface="HarmonyOS Sans SC"/>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armonyOS Sans SC"/>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armonyOS Sans SC"/>
        <a:ea typeface=""/>
        <a:cs typeface=""/>
        <a:font script="Jpan" typeface="ＭＳ Ｐゴシック"/>
        <a:font script="Hang" typeface="맑은 고딕"/>
        <a:font script="Hans" typeface="HarmonyOS Sans SC"/>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1742</Words>
  <Application>Microsoft Office PowerPoint</Application>
  <PresentationFormat>宽屏</PresentationFormat>
  <Paragraphs>121</Paragraphs>
  <Slides>18</Slides>
  <Notes>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等线</vt:lpstr>
      <vt:lpstr>华文仿宋</vt:lpstr>
      <vt:lpstr>微软雅黑</vt:lpstr>
      <vt:lpstr>Arial</vt:lpstr>
      <vt:lpstr>Tw Cen MT</vt:lpstr>
      <vt:lpstr>Tw Cen MT Condensed</vt:lpstr>
      <vt:lpstr>Wingdings 3</vt:lpstr>
      <vt:lpstr>自定义设计方案</vt:lpstr>
      <vt:lpstr>积分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商业计划书</dc:title>
  <dc:creator>第一PPT</dc:creator>
  <cp:keywords>www.1ppt.com</cp:keywords>
  <dc:description>www.1ppt.com</dc:description>
  <cp:lastModifiedBy>猛 杨</cp:lastModifiedBy>
  <cp:revision>47</cp:revision>
  <dcterms:created xsi:type="dcterms:W3CDTF">2022-06-13T12:03:00Z</dcterms:created>
  <dcterms:modified xsi:type="dcterms:W3CDTF">2023-12-17T01:56:09Z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FF790470418D48798FF45A76C849B256_12</vt:lpwstr>
  </property>
  <property fmtid="{D5CDD505-2E9C-101B-9397-08002B2CF9AE}" pid="3" name="KSOProductBuildVer">
    <vt:lpwstr>2052-12.1.0.16120</vt:lpwstr>
  </property>
</Properties>
</file>